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9" r:id="rId2"/>
    <p:sldId id="322" r:id="rId3"/>
    <p:sldId id="330" r:id="rId4"/>
    <p:sldId id="329" r:id="rId5"/>
    <p:sldId id="328" r:id="rId6"/>
    <p:sldId id="331" r:id="rId7"/>
    <p:sldId id="258" r:id="rId8"/>
    <p:sldId id="332" r:id="rId9"/>
    <p:sldId id="333" r:id="rId10"/>
    <p:sldId id="334" r:id="rId11"/>
    <p:sldId id="335" r:id="rId12"/>
    <p:sldId id="336" r:id="rId13"/>
    <p:sldId id="337" r:id="rId14"/>
    <p:sldId id="338" r:id="rId15"/>
    <p:sldId id="356" r:id="rId16"/>
    <p:sldId id="339" r:id="rId17"/>
    <p:sldId id="340" r:id="rId18"/>
    <p:sldId id="341" r:id="rId19"/>
    <p:sldId id="342" r:id="rId20"/>
    <p:sldId id="344" r:id="rId21"/>
    <p:sldId id="343" r:id="rId22"/>
    <p:sldId id="345" r:id="rId23"/>
    <p:sldId id="346" r:id="rId24"/>
    <p:sldId id="347" r:id="rId25"/>
    <p:sldId id="348" r:id="rId26"/>
    <p:sldId id="349" r:id="rId27"/>
    <p:sldId id="351" r:id="rId28"/>
    <p:sldId id="350" r:id="rId29"/>
    <p:sldId id="352" r:id="rId30"/>
    <p:sldId id="353" r:id="rId31"/>
    <p:sldId id="354" r:id="rId32"/>
    <p:sldId id="326" r:id="rId33"/>
    <p:sldId id="35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A6D3"/>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45" autoAdjust="0"/>
    <p:restoredTop sz="76949" autoAdjust="0"/>
  </p:normalViewPr>
  <p:slideViewPr>
    <p:cSldViewPr snapToGrid="0">
      <p:cViewPr varScale="1">
        <p:scale>
          <a:sx n="78" d="100"/>
          <a:sy n="78" d="100"/>
        </p:scale>
        <p:origin x="12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Ask participants what questions we should ask ourselves before asking a question to ensure it is appropriate. You can either instruct participants to fill in their ideas on a </a:t>
            </a:r>
            <a:r>
              <a:rPr lang="en-US" dirty="0" err="1"/>
              <a:t>Jamboard</a:t>
            </a:r>
            <a:r>
              <a:rPr lang="en-US" dirty="0"/>
              <a:t> (example in lesson plan) or have a class discussion and record answers on the white board or via shareable document to send to students later. </a:t>
            </a:r>
          </a:p>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25</a:t>
            </a:fld>
            <a:endParaRPr lang="en-US"/>
          </a:p>
        </p:txBody>
      </p:sp>
    </p:spTree>
    <p:extLst>
      <p:ext uri="{BB962C8B-B14F-4D97-AF65-F5344CB8AC3E}">
        <p14:creationId xmlns:p14="http://schemas.microsoft.com/office/powerpoint/2010/main" val="73743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Ask participants what questions we should ask ourselves before asking a question to ensure it is satisfactory. You can either instruct participants to fill in their ideas on a </a:t>
            </a:r>
            <a:r>
              <a:rPr lang="en-US" dirty="0" err="1"/>
              <a:t>Jamboard</a:t>
            </a:r>
            <a:r>
              <a:rPr lang="en-US" dirty="0"/>
              <a:t> (example in lesson plan) or have a class discussion and record answers on the white board or via shareable document to send to students later. </a:t>
            </a:r>
          </a:p>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26</a:t>
            </a:fld>
            <a:endParaRPr lang="en-US"/>
          </a:p>
        </p:txBody>
      </p:sp>
    </p:spTree>
    <p:extLst>
      <p:ext uri="{BB962C8B-B14F-4D97-AF65-F5344CB8AC3E}">
        <p14:creationId xmlns:p14="http://schemas.microsoft.com/office/powerpoint/2010/main" val="3635761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a:t>
            </a:r>
            <a:r>
              <a:rPr lang="en-US" sz="1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Ensure participants have a physical copy of the Questions Across Cultures Handout. In the next slide, you will show participants a video clip scenario to analyze that includes a question that is not effective, appropriate, or satisfactory. Instruct participants to analyze the question(s) through their new E-A-S lenses, using the Questions Across Cultures Handout to take notes. In each box (one for E, one for A, and one for S), ask participants to list what made or did not make the question presented Effective, Appropriate, and Satisfactory. Ask participants to also note an alternative question(s) that could be asked instead of the question(s) presented in the video. Lastly, engage students in a group discussion on their individual notes from the handout. </a:t>
            </a:r>
            <a:br>
              <a:rPr lang="en-US" sz="1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br>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27</a:t>
            </a:fld>
            <a:endParaRPr lang="en-US"/>
          </a:p>
        </p:txBody>
      </p:sp>
    </p:spTree>
    <p:extLst>
      <p:ext uri="{BB962C8B-B14F-4D97-AF65-F5344CB8AC3E}">
        <p14:creationId xmlns:p14="http://schemas.microsoft.com/office/powerpoint/2010/main" val="20142304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This is one example (among many) of a clip you can use. Feel free to insert a different clip from your personal knowledge or from the lesson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28</a:t>
            </a:fld>
            <a:endParaRPr lang="en-US"/>
          </a:p>
        </p:txBody>
      </p:sp>
    </p:spTree>
    <p:extLst>
      <p:ext uri="{BB962C8B-B14F-4D97-AF65-F5344CB8AC3E}">
        <p14:creationId xmlns:p14="http://schemas.microsoft.com/office/powerpoint/2010/main" val="4101084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spcBef>
                <a:spcPts val="0"/>
              </a:spcBef>
              <a:spcAft>
                <a:spcPts val="0"/>
              </a:spcAft>
              <a:buFont typeface="+mj-lt"/>
              <a:buNone/>
            </a:pPr>
            <a:r>
              <a:rPr lang="en-US" sz="1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Facilitator notes: Instruct participants to analyze the question(s) through their new E-A-S lenses, using the Questions Across Cultures Handout to take notes. In each box (one for E, one for A, and one for S), ask participants to list what made or did not make the question presented Effective, Appropriate, and Satisfactory. Ask participants to also note an alternative question(s) that could be asked instead of the questions presented in the video. Lastly, engage students in a group discussion on their individual notes from the handout. </a:t>
            </a:r>
            <a:br>
              <a:rPr lang="en-US" sz="1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br>
            <a:endParaRPr lang="en-US" sz="1800" dirty="0">
              <a:effectLst/>
              <a:latin typeface="Acumin Pro" panose="020B05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60DA4FC-8034-455C-8828-F7EF1CD142C7}" type="slidenum">
              <a:rPr lang="en-US" smtClean="0"/>
              <a:t>29</a:t>
            </a:fld>
            <a:endParaRPr lang="en-US"/>
          </a:p>
        </p:txBody>
      </p:sp>
    </p:spTree>
    <p:extLst>
      <p:ext uri="{BB962C8B-B14F-4D97-AF65-F5344CB8AC3E}">
        <p14:creationId xmlns:p14="http://schemas.microsoft.com/office/powerpoint/2010/main" val="30320540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a:t>
            </a:r>
            <a:r>
              <a:rPr lang="en-US" sz="1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You can allow participants to browse the internet for ideas and inspiration as well if you would like. </a:t>
            </a:r>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30</a:t>
            </a:fld>
            <a:endParaRPr lang="en-US"/>
          </a:p>
        </p:txBody>
      </p:sp>
    </p:spTree>
    <p:extLst>
      <p:ext uri="{BB962C8B-B14F-4D97-AF65-F5344CB8AC3E}">
        <p14:creationId xmlns:p14="http://schemas.microsoft.com/office/powerpoint/2010/main" val="4141841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a:t>
            </a:r>
            <a:r>
              <a:rPr lang="en-US" sz="1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Instruct participants to listen to the questions of their peers with critical ears and to appropriately challenge one another where necessary, as well as provide encouraging feedback where applicable.</a:t>
            </a:r>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31</a:t>
            </a:fld>
            <a:endParaRPr lang="en-US"/>
          </a:p>
        </p:txBody>
      </p:sp>
    </p:spTree>
    <p:extLst>
      <p:ext uri="{BB962C8B-B14F-4D97-AF65-F5344CB8AC3E}">
        <p14:creationId xmlns:p14="http://schemas.microsoft.com/office/powerpoint/2010/main" val="1935503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2</a:t>
            </a:fld>
            <a:endParaRPr lang="en-US"/>
          </a:p>
        </p:txBody>
      </p:sp>
    </p:spTree>
    <p:extLst>
      <p:ext uri="{BB962C8B-B14F-4D97-AF65-F5344CB8AC3E}">
        <p14:creationId xmlns:p14="http://schemas.microsoft.com/office/powerpoint/2010/main" val="205925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Facilitator notes: This is one example (among many) you can use. Feel free to insert a different clip (or meme) from your personal knowledge or from the lesson plan.</a:t>
            </a:r>
          </a:p>
          <a:p>
            <a:endParaRPr lang="en-US" dirty="0"/>
          </a:p>
          <a:p>
            <a:r>
              <a:rPr lang="en-US" dirty="0"/>
              <a:t>Ask participants to keep the previous discussion in mind while watching this video.</a:t>
            </a:r>
          </a:p>
        </p:txBody>
      </p:sp>
      <p:sp>
        <p:nvSpPr>
          <p:cNvPr id="4" name="Slide Number Placeholder 3"/>
          <p:cNvSpPr>
            <a:spLocks noGrp="1"/>
          </p:cNvSpPr>
          <p:nvPr>
            <p:ph type="sldNum" sz="quarter" idx="5"/>
          </p:nvPr>
        </p:nvSpPr>
        <p:spPr/>
        <p:txBody>
          <a:bodyPr/>
          <a:lstStyle/>
          <a:p>
            <a:fld id="{360DA4FC-8034-455C-8828-F7EF1CD142C7}" type="slidenum">
              <a:rPr lang="en-US" smtClean="0"/>
              <a:t>7</a:t>
            </a:fld>
            <a:endParaRPr lang="en-US"/>
          </a:p>
        </p:txBody>
      </p:sp>
    </p:spTree>
    <p:extLst>
      <p:ext uri="{BB962C8B-B14F-4D97-AF65-F5344CB8AC3E}">
        <p14:creationId xmlns:p14="http://schemas.microsoft.com/office/powerpoint/2010/main" val="2460472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a:t>
            </a:r>
            <a:r>
              <a:rPr lang="en-US" sz="1800" dirty="0">
                <a:effectLst/>
                <a:latin typeface="Acumin Pro" panose="020B0504020202020204" pitchFamily="34" charset="0"/>
                <a:ea typeface="Calibri" panose="020F0502020204030204" pitchFamily="34" charset="0"/>
                <a:cs typeface="Times New Roman" panose="02020603050405020304" pitchFamily="18" charset="0"/>
              </a:rPr>
              <a:t>Ask participants to consider these questions within the context of the YouTube video/meme reviewed earlier in the activity, making note of their personal feelings, thoughts, observations, questions, etc. </a:t>
            </a:r>
            <a:r>
              <a:rPr lang="en-US" dirty="0"/>
              <a:t>Give students a few minutes to ponder these questions silently.</a:t>
            </a:r>
          </a:p>
        </p:txBody>
      </p:sp>
      <p:sp>
        <p:nvSpPr>
          <p:cNvPr id="4" name="Slide Number Placeholder 3"/>
          <p:cNvSpPr>
            <a:spLocks noGrp="1"/>
          </p:cNvSpPr>
          <p:nvPr>
            <p:ph type="sldNum" sz="quarter" idx="5"/>
          </p:nvPr>
        </p:nvSpPr>
        <p:spPr/>
        <p:txBody>
          <a:bodyPr/>
          <a:lstStyle/>
          <a:p>
            <a:fld id="{360DA4FC-8034-455C-8828-F7EF1CD142C7}" type="slidenum">
              <a:rPr lang="en-US" smtClean="0"/>
              <a:t>8</a:t>
            </a:fld>
            <a:endParaRPr lang="en-US"/>
          </a:p>
        </p:txBody>
      </p:sp>
    </p:spTree>
    <p:extLst>
      <p:ext uri="{BB962C8B-B14F-4D97-AF65-F5344CB8AC3E}">
        <p14:creationId xmlns:p14="http://schemas.microsoft.com/office/powerpoint/2010/main" val="2062030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Ask participants to compare and contrast the questions from the video to the questions from the previous slides. You can go back and forth between this slide and the previous slide to keep the questions fresh on participants’ minds as they reflect.</a:t>
            </a:r>
          </a:p>
        </p:txBody>
      </p:sp>
      <p:sp>
        <p:nvSpPr>
          <p:cNvPr id="4" name="Slide Number Placeholder 3"/>
          <p:cNvSpPr>
            <a:spLocks noGrp="1"/>
          </p:cNvSpPr>
          <p:nvPr>
            <p:ph type="sldNum" sz="quarter" idx="5"/>
          </p:nvPr>
        </p:nvSpPr>
        <p:spPr/>
        <p:txBody>
          <a:bodyPr/>
          <a:lstStyle/>
          <a:p>
            <a:fld id="{360DA4FC-8034-455C-8828-F7EF1CD142C7}" type="slidenum">
              <a:rPr lang="en-US" smtClean="0"/>
              <a:t>9</a:t>
            </a:fld>
            <a:endParaRPr lang="en-US"/>
          </a:p>
        </p:txBody>
      </p:sp>
    </p:spTree>
    <p:extLst>
      <p:ext uri="{BB962C8B-B14F-4D97-AF65-F5344CB8AC3E}">
        <p14:creationId xmlns:p14="http://schemas.microsoft.com/office/powerpoint/2010/main" val="3794530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You can have participants reflect silently or share their number if your group seems open to this.</a:t>
            </a:r>
          </a:p>
        </p:txBody>
      </p:sp>
      <p:sp>
        <p:nvSpPr>
          <p:cNvPr id="4" name="Slide Number Placeholder 3"/>
          <p:cNvSpPr>
            <a:spLocks noGrp="1"/>
          </p:cNvSpPr>
          <p:nvPr>
            <p:ph type="sldNum" sz="quarter" idx="5"/>
          </p:nvPr>
        </p:nvSpPr>
        <p:spPr/>
        <p:txBody>
          <a:bodyPr/>
          <a:lstStyle/>
          <a:p>
            <a:fld id="{360DA4FC-8034-455C-8828-F7EF1CD142C7}" type="slidenum">
              <a:rPr lang="en-US" smtClean="0"/>
              <a:t>14</a:t>
            </a:fld>
            <a:endParaRPr lang="en-US"/>
          </a:p>
        </p:txBody>
      </p:sp>
    </p:spTree>
    <p:extLst>
      <p:ext uri="{BB962C8B-B14F-4D97-AF65-F5344CB8AC3E}">
        <p14:creationId xmlns:p14="http://schemas.microsoft.com/office/powerpoint/2010/main" val="720081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60DA4FC-8034-455C-8828-F7EF1CD142C7}" type="slidenum">
              <a:rPr lang="en-US" smtClean="0"/>
              <a:t>15</a:t>
            </a:fld>
            <a:endParaRPr lang="en-US"/>
          </a:p>
        </p:txBody>
      </p:sp>
    </p:spTree>
    <p:extLst>
      <p:ext uri="{BB962C8B-B14F-4D97-AF65-F5344CB8AC3E}">
        <p14:creationId xmlns:p14="http://schemas.microsoft.com/office/powerpoint/2010/main" val="2999233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Introduce the concept of E-A-S to participants. </a:t>
            </a:r>
          </a:p>
        </p:txBody>
      </p:sp>
      <p:sp>
        <p:nvSpPr>
          <p:cNvPr id="4" name="Slide Number Placeholder 3"/>
          <p:cNvSpPr>
            <a:spLocks noGrp="1"/>
          </p:cNvSpPr>
          <p:nvPr>
            <p:ph type="sldNum" sz="quarter" idx="5"/>
          </p:nvPr>
        </p:nvSpPr>
        <p:spPr/>
        <p:txBody>
          <a:bodyPr/>
          <a:lstStyle/>
          <a:p>
            <a:fld id="{360DA4FC-8034-455C-8828-F7EF1CD142C7}" type="slidenum">
              <a:rPr lang="en-US" smtClean="0"/>
              <a:t>16</a:t>
            </a:fld>
            <a:endParaRPr lang="en-US"/>
          </a:p>
        </p:txBody>
      </p:sp>
    </p:spTree>
    <p:extLst>
      <p:ext uri="{BB962C8B-B14F-4D97-AF65-F5344CB8AC3E}">
        <p14:creationId xmlns:p14="http://schemas.microsoft.com/office/powerpoint/2010/main" val="4155607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 notes: Ask participants what questions we should ask ourselves before asking a question to ensure it is effective. You can either instruct participants to fill in their ideas on a </a:t>
            </a:r>
            <a:r>
              <a:rPr lang="en-US" dirty="0" err="1"/>
              <a:t>Jamboard</a:t>
            </a:r>
            <a:r>
              <a:rPr lang="en-US" dirty="0"/>
              <a:t> (example in lesson plan) or have a class discussion and record answers on the white board or via shareable document to send to students later. </a:t>
            </a:r>
          </a:p>
        </p:txBody>
      </p:sp>
      <p:sp>
        <p:nvSpPr>
          <p:cNvPr id="4" name="Slide Number Placeholder 3"/>
          <p:cNvSpPr>
            <a:spLocks noGrp="1"/>
          </p:cNvSpPr>
          <p:nvPr>
            <p:ph type="sldNum" sz="quarter" idx="5"/>
          </p:nvPr>
        </p:nvSpPr>
        <p:spPr/>
        <p:txBody>
          <a:bodyPr/>
          <a:lstStyle/>
          <a:p>
            <a:fld id="{360DA4FC-8034-455C-8828-F7EF1CD142C7}" type="slidenum">
              <a:rPr lang="en-US" smtClean="0"/>
              <a:t>24</a:t>
            </a:fld>
            <a:endParaRPr lang="en-US"/>
          </a:p>
        </p:txBody>
      </p:sp>
    </p:spTree>
    <p:extLst>
      <p:ext uri="{BB962C8B-B14F-4D97-AF65-F5344CB8AC3E}">
        <p14:creationId xmlns:p14="http://schemas.microsoft.com/office/powerpoint/2010/main" val="2548219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ideo" Target="https://www.youtube.com/embed/IgmB9c29UKU?feature=oembed" TargetMode="Externa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ZkphjQUvzc?feature=oembed" TargetMode="External"/><Relationship Id="rId6" Type="http://schemas.openxmlformats.org/officeDocument/2006/relationships/hyperlink" Target="https://www.youtube.com/watch?v=-ZkphjQUvzc" TargetMode="External"/><Relationship Id="rId5" Type="http://schemas.openxmlformats.org/officeDocument/2006/relationships/image" Target="../media/image4.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dirty="0"/>
          </a:p>
        </p:txBody>
      </p:sp>
      <p:sp>
        <p:nvSpPr>
          <p:cNvPr id="2" name="Flowchart: Manual Input 1"/>
          <p:cNvSpPr/>
          <p:nvPr/>
        </p:nvSpPr>
        <p:spPr>
          <a:xfrm rot="5400000">
            <a:off x="4108300" y="-2130415"/>
            <a:ext cx="2189666"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4892" y="2612571"/>
            <a:ext cx="8308080" cy="1386193"/>
          </a:xfrm>
          <a:prstGeom prst="rect">
            <a:avLst/>
          </a:prstGeom>
          <a:noFill/>
          <a:ln w="9525">
            <a:noFill/>
            <a:miter lim="800000"/>
            <a:headEnd/>
            <a:tailEnd/>
          </a:ln>
        </p:spPr>
        <p:txBody>
          <a:bodyPr rot="0" vert="horz" wrap="square" lIns="91440" tIns="45720" rIns="91440" bIns="45720" anchor="t" anchorCtr="0">
            <a:noAutofit/>
          </a:bodyPr>
          <a:lstStyle/>
          <a:p>
            <a:r>
              <a:rPr lang="en-US" sz="36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Questions across cultures</a:t>
            </a:r>
          </a:p>
          <a:p>
            <a:endParaRPr lang="en-US" sz="3600" cap="all" dirty="0">
              <a:solidFill>
                <a:schemeClr val="bg1"/>
              </a:solidFill>
              <a:latin typeface="Acumin Pro" panose="020B0504020202020204" pitchFamily="34" charset="77"/>
              <a:ea typeface="Calibri" panose="020F0502020204030204" pitchFamily="34" charset="0"/>
              <a:cs typeface="Times New Roman" panose="02020603050405020304" pitchFamily="18" charset="0"/>
            </a:endParaRPr>
          </a:p>
        </p:txBody>
      </p:sp>
      <p:pic>
        <p:nvPicPr>
          <p:cNvPr id="5" name="Picture 4" descr="A picture containing bottle&#10;&#10;Description automatically generated">
            <a:extLst>
              <a:ext uri="{FF2B5EF4-FFF2-40B4-BE49-F238E27FC236}">
                <a16:creationId xmlns:a16="http://schemas.microsoft.com/office/drawing/2014/main" id="{9DFA5E11-A4F9-5C47-8DCC-395B96BC50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
        <p:nvSpPr>
          <p:cNvPr id="4" name="TextBox 3">
            <a:extLst>
              <a:ext uri="{FF2B5EF4-FFF2-40B4-BE49-F238E27FC236}">
                <a16:creationId xmlns:a16="http://schemas.microsoft.com/office/drawing/2014/main" id="{54C228F2-F2F8-D67B-183E-70E46BF79DFF}"/>
              </a:ext>
            </a:extLst>
          </p:cNvPr>
          <p:cNvSpPr txBox="1"/>
          <p:nvPr/>
        </p:nvSpPr>
        <p:spPr>
          <a:xfrm>
            <a:off x="256540" y="5917622"/>
            <a:ext cx="8902702" cy="625812"/>
          </a:xfrm>
          <a:prstGeom prst="rect">
            <a:avLst/>
          </a:prstGeom>
          <a:noFill/>
        </p:spPr>
        <p:txBody>
          <a:bodyPr wrap="square">
            <a:spAutoFit/>
          </a:bodyPr>
          <a:lstStyle/>
          <a:p>
            <a:pPr marL="0" marR="0">
              <a:spcBef>
                <a:spcPts val="100"/>
              </a:spcBef>
              <a:spcAft>
                <a:spcPts val="0"/>
              </a:spcAft>
            </a:pPr>
            <a:r>
              <a:rPr lang="en-US" sz="11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Activity created by Dr. Kris Acheson-Clair, Dr. </a:t>
            </a:r>
            <a:r>
              <a:rPr lang="en-US" sz="1100" dirty="0" err="1">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Alankrita</a:t>
            </a:r>
            <a:r>
              <a:rPr lang="en-US" sz="11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 </a:t>
            </a:r>
            <a:r>
              <a:rPr lang="en-US" sz="1100" dirty="0" err="1">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Chhikara</a:t>
            </a:r>
            <a:r>
              <a:rPr lang="en-US" sz="11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 and Kelsey Patton, CILMAR.</a:t>
            </a:r>
            <a:endParaRPr lang="en-US" sz="1100" dirty="0">
              <a:effectLst/>
              <a:latin typeface="Acumin Pro" panose="020B0504020202020204" pitchFamily="34" charset="77"/>
              <a:ea typeface="Calibri" panose="020F0502020204030204" pitchFamily="34" charset="0"/>
              <a:cs typeface="Times New Roman" panose="02020603050405020304" pitchFamily="18" charset="0"/>
            </a:endParaRPr>
          </a:p>
          <a:p>
            <a:pPr marL="0" marR="0">
              <a:spcBef>
                <a:spcPts val="100"/>
              </a:spcBef>
              <a:spcAft>
                <a:spcPts val="0"/>
              </a:spcAft>
            </a:pPr>
            <a:r>
              <a:rPr lang="en-US" sz="11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Ting-Toomey, S., 1999. Communicating Across Cultures. Guilford, New York.</a:t>
            </a:r>
            <a:endParaRPr lang="en-US" sz="1100" dirty="0">
              <a:effectLst/>
              <a:latin typeface="Acumin Pro" panose="020B0504020202020204" pitchFamily="34" charset="77"/>
              <a:ea typeface="Calibri" panose="020F0502020204030204" pitchFamily="34" charset="0"/>
              <a:cs typeface="Times New Roman" panose="02020603050405020304" pitchFamily="18" charset="0"/>
            </a:endParaRPr>
          </a:p>
          <a:p>
            <a:pPr marL="0" marR="0">
              <a:spcBef>
                <a:spcPts val="100"/>
              </a:spcBef>
              <a:spcAft>
                <a:spcPts val="0"/>
              </a:spcAft>
            </a:pPr>
            <a:r>
              <a:rPr lang="en-US" sz="11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Ting-Toomey, S., &amp; Chung, L. C. (2022). Understanding Intercultural Communication. Oxford University Press.</a:t>
            </a:r>
            <a:endParaRPr lang="en-US" sz="1100" dirty="0">
              <a:effectLst/>
              <a:latin typeface="Acumin Pro" panose="020B0504020202020204" pitchFamily="34" charset="77"/>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206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895590" cy="2677656"/>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What role does power play in the questions? Is there implied power in the questions? How so?</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Does the question-asker ask the question as if they have the right to know something?</a:t>
            </a: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357269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895590" cy="3046988"/>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Does the question-asker already possess the insight or knowledge they are asking about? Are they simply confirming what they think they know?</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Are there any offensive assumptions/implied stereotypes present in the questions? Where?</a:t>
            </a:r>
            <a:endParaRPr lang="en-US" sz="32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25778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895590" cy="2246769"/>
          </a:xfrm>
          <a:prstGeom prst="rect">
            <a:avLst/>
          </a:prstGeom>
          <a:noFill/>
        </p:spPr>
        <p:txBody>
          <a:bodyPr wrap="square" rtlCol="0">
            <a:spAutoFit/>
          </a:bodyPr>
          <a:lstStyle/>
          <a:p>
            <a:pPr marR="0" lvl="0">
              <a:spcBef>
                <a:spcPts val="0"/>
              </a:spcBef>
              <a:spcAft>
                <a:spcPts val="0"/>
              </a:spcAft>
            </a:pPr>
            <a:r>
              <a:rPr lang="en-US" sz="2800" dirty="0">
                <a:solidFill>
                  <a:srgbClr val="242424"/>
                </a:solidFill>
                <a:latin typeface="Acumin Pro" panose="020B0504020202020204" pitchFamily="34" charset="0"/>
                <a:ea typeface="Calibri" panose="020F0502020204030204" pitchFamily="34" charset="0"/>
                <a:cs typeface="Segoe UI" panose="020B0502040204020203" pitchFamily="34" charset="0"/>
              </a:rPr>
              <a:t>T</a:t>
            </a:r>
            <a: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hink of a time you’ve been asked an inappropriate question. </a:t>
            </a:r>
          </a:p>
          <a:p>
            <a:pPr marR="0" lvl="0">
              <a:spcBef>
                <a:spcPts val="0"/>
              </a:spcBef>
              <a:spcAft>
                <a:spcPts val="0"/>
              </a:spcAft>
            </a:pPr>
            <a:endParaRPr lang="en-US" sz="2800" dirty="0">
              <a:solidFill>
                <a:srgbClr val="242424"/>
              </a:solidFill>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How did you feel? What made the question inappropriate? </a:t>
            </a:r>
            <a:endParaRPr lang="en-US" sz="44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286538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895590" cy="4216539"/>
          </a:xfrm>
          <a:prstGeom prst="rect">
            <a:avLst/>
          </a:prstGeom>
          <a:noFill/>
        </p:spPr>
        <p:txBody>
          <a:bodyPr wrap="square" rtlCol="0">
            <a:spAutoFit/>
          </a:bodyPr>
          <a:lstStyle/>
          <a:p>
            <a:pPr marR="0" lvl="0">
              <a:spcBef>
                <a:spcPts val="0"/>
              </a:spcBef>
              <a:spcAft>
                <a:spcPts val="0"/>
              </a:spcAft>
            </a:pPr>
            <a: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Think of a time you’ve asked an inappropriate question. </a:t>
            </a:r>
          </a:p>
          <a:p>
            <a:pPr marR="0" lvl="0">
              <a:spcBef>
                <a:spcPts val="0"/>
              </a:spcBef>
              <a:spcAft>
                <a:spcPts val="0"/>
              </a:spcAft>
            </a:pPr>
            <a:endParaRPr lang="en-US" sz="2800" dirty="0">
              <a:solidFill>
                <a:srgbClr val="242424"/>
              </a:solidFill>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What led you to ask this question? What was at the heart of your question? How would you approach the situation differently as the question-asker? </a:t>
            </a:r>
            <a:b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4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435911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2785378"/>
          </a:xfrm>
          <a:prstGeom prst="rect">
            <a:avLst/>
          </a:prstGeom>
          <a:noFill/>
        </p:spPr>
        <p:txBody>
          <a:bodyPr wrap="square" rtlCol="0">
            <a:spAutoFit/>
          </a:bodyPr>
          <a:lstStyle/>
          <a:p>
            <a:pPr marR="0" lvl="0">
              <a:spcBef>
                <a:spcPts val="0"/>
              </a:spcBef>
              <a:spcAft>
                <a:spcPts val="0"/>
              </a:spcAft>
            </a:pPr>
            <a:r>
              <a:rPr lang="en-US" sz="2500" dirty="0">
                <a:solidFill>
                  <a:srgbClr val="242424"/>
                </a:solidFill>
                <a:latin typeface="Acumin Pro" panose="020B0504020202020204" pitchFamily="34" charset="0"/>
                <a:ea typeface="Calibri" panose="020F0502020204030204" pitchFamily="34" charset="0"/>
                <a:cs typeface="Segoe UI" panose="020B0502040204020203" pitchFamily="34" charset="0"/>
              </a:rPr>
              <a:t>Ra</a:t>
            </a:r>
            <a:r>
              <a:rPr lang="en-US" sz="25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te yourself from 1-10 on how comfortable you are interacting with people culturally different from you, with 1 being extremely uncomfortable and 10 being extremely comfortable. </a:t>
            </a:r>
          </a:p>
          <a:p>
            <a:pPr marR="0" lvl="0">
              <a:spcBef>
                <a:spcPts val="0"/>
              </a:spcBef>
              <a:spcAft>
                <a:spcPts val="0"/>
              </a:spcAft>
            </a:pPr>
            <a:br>
              <a:rPr lang="en-US" sz="25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25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4124395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1938992"/>
          </a:xfrm>
          <a:prstGeom prst="rect">
            <a:avLst/>
          </a:prstGeom>
          <a:noFill/>
        </p:spPr>
        <p:txBody>
          <a:bodyPr wrap="square" rtlCol="0">
            <a:spAutoFit/>
          </a:bodyPr>
          <a:lstStyle/>
          <a:p>
            <a:pPr marR="0" lvl="0">
              <a:spcBef>
                <a:spcPts val="0"/>
              </a:spcBef>
              <a:spcAft>
                <a:spcPts val="0"/>
              </a:spcAft>
            </a:pPr>
            <a:r>
              <a:rPr lang="en-US" sz="2800" dirty="0">
                <a:solidFill>
                  <a:srgbClr val="242424"/>
                </a:solidFill>
                <a:latin typeface="Acumin Pro" panose="020B0504020202020204" pitchFamily="34" charset="0"/>
                <a:ea typeface="Calibri" panose="020F0502020204030204" pitchFamily="34" charset="0"/>
                <a:cs typeface="Segoe UI" panose="020B0502040204020203" pitchFamily="34" charset="0"/>
              </a:rPr>
              <a:t>What do you </a:t>
            </a:r>
            <a: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believe the cause of comfort/discomfort felt in cross-cultural situations is (e.g., fear, etc.)?</a:t>
            </a:r>
            <a:b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36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76709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6247864"/>
          </a:xfrm>
          <a:prstGeom prst="rect">
            <a:avLst/>
          </a:prstGeom>
          <a:noFill/>
        </p:spPr>
        <p:txBody>
          <a:bodyPr wrap="square" rtlCol="0">
            <a:spAutoFit/>
          </a:bodyPr>
          <a:lstStyle/>
          <a:p>
            <a:pPr marL="571500" marR="0" lvl="0" indent="-571500">
              <a:spcBef>
                <a:spcPts val="0"/>
              </a:spcBef>
              <a:spcAft>
                <a:spcPts val="0"/>
              </a:spcAft>
              <a:buFont typeface="Arial" panose="020B0604020202020204" pitchFamily="34" charset="0"/>
              <a:buChar char="•"/>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Effective</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L="571500" marR="0" lvl="0" indent="-571500">
              <a:spcBef>
                <a:spcPts val="0"/>
              </a:spcBef>
              <a:spcAft>
                <a:spcPts val="0"/>
              </a:spcAft>
              <a:buFont typeface="Arial" panose="020B0604020202020204" pitchFamily="34" charset="0"/>
              <a:buChar char="•"/>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Appropriate </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L="571500" marR="0" lvl="0" indent="-571500">
              <a:spcBef>
                <a:spcPts val="0"/>
              </a:spcBef>
              <a:spcAft>
                <a:spcPts val="0"/>
              </a:spcAft>
              <a:buFont typeface="Arial" panose="020B0604020202020204" pitchFamily="34" charset="0"/>
              <a:buChar char="•"/>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Satisfactory</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L="571500" marR="0" lvl="0" indent="-571500">
              <a:spcBef>
                <a:spcPts val="0"/>
              </a:spcBef>
              <a:spcAft>
                <a:spcPts val="0"/>
              </a:spcAft>
              <a:buFont typeface="Arial" panose="020B0604020202020204" pitchFamily="34" charset="0"/>
              <a:buChar char="•"/>
            </a:pPr>
            <a:endPar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28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(Ting-Toomey, 1999)</a:t>
            </a:r>
          </a:p>
          <a:p>
            <a:pPr marR="0" lvl="0">
              <a:spcBef>
                <a:spcPts val="0"/>
              </a:spcBef>
              <a:spcAft>
                <a:spcPts val="0"/>
              </a:spcAft>
            </a:pP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770256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3170099"/>
          </a:xfrm>
          <a:prstGeom prst="rect">
            <a:avLst/>
          </a:prstGeom>
          <a:noFill/>
        </p:spPr>
        <p:txBody>
          <a:bodyPr wrap="square" rtlCol="0">
            <a:spAutoFit/>
          </a:bodyPr>
          <a:lstStyle/>
          <a:p>
            <a:pPr marR="0" lvl="0">
              <a:spcBef>
                <a:spcPts val="0"/>
              </a:spcBef>
              <a:spcAft>
                <a:spcPts val="0"/>
              </a:spcAft>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Effective</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How would you define effective?</a:t>
            </a: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533256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3539430"/>
          </a:xfrm>
          <a:prstGeom prst="rect">
            <a:avLst/>
          </a:prstGeom>
          <a:noFill/>
        </p:spPr>
        <p:txBody>
          <a:bodyPr wrap="square" rtlCol="0">
            <a:spAutoFit/>
          </a:bodyPr>
          <a:lstStyle/>
          <a:p>
            <a:pPr marR="0" lvl="0">
              <a:spcBef>
                <a:spcPts val="0"/>
              </a:spcBef>
              <a:spcAft>
                <a:spcPts val="0"/>
              </a:spcAft>
            </a:pPr>
            <a:r>
              <a:rPr lang="en-US" sz="3200" dirty="0">
                <a:solidFill>
                  <a:srgbClr val="242424"/>
                </a:solidFill>
                <a:latin typeface="Acumin Pro" panose="020B0504020202020204" pitchFamily="34" charset="0"/>
                <a:ea typeface="Calibri" panose="020F0502020204030204" pitchFamily="34" charset="0"/>
                <a:cs typeface="Segoe UI" panose="020B0502040204020203" pitchFamily="34" charset="0"/>
              </a:rPr>
              <a:t>Effective</a:t>
            </a:r>
          </a:p>
          <a:p>
            <a:pPr marL="571500" marR="0" lvl="0" indent="-571500">
              <a:spcBef>
                <a:spcPts val="0"/>
              </a:spcBef>
              <a:spcAft>
                <a:spcPts val="0"/>
              </a:spcAft>
              <a:buFont typeface="Arial" panose="020B0604020202020204" pitchFamily="34" charset="0"/>
              <a:buChar char="•"/>
            </a:pPr>
            <a:endParaRPr lang="en-US" sz="32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3200" i="1"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This is about your goal as a question-asker. Are you getting the information you are looking for?</a:t>
            </a:r>
            <a:br>
              <a:rPr lang="en-US" sz="32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32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2561081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3170099"/>
          </a:xfrm>
          <a:prstGeom prst="rect">
            <a:avLst/>
          </a:prstGeom>
          <a:noFill/>
        </p:spPr>
        <p:txBody>
          <a:bodyPr wrap="square" rtlCol="0">
            <a:spAutoFit/>
          </a:bodyPr>
          <a:lstStyle/>
          <a:p>
            <a:pPr marR="0" lvl="0">
              <a:spcBef>
                <a:spcPts val="0"/>
              </a:spcBef>
              <a:spcAft>
                <a:spcPts val="0"/>
              </a:spcAft>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Appropriate</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How would you define appropriate?</a:t>
            </a: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426815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895590" cy="5899051"/>
          </a:xfrm>
          <a:prstGeom prst="rect">
            <a:avLst/>
          </a:prstGeom>
          <a:noFill/>
        </p:spPr>
        <p:txBody>
          <a:bodyPr wrap="square" rtlCol="0">
            <a:spAutoFit/>
          </a:bodyPr>
          <a:lstStyle/>
          <a:p>
            <a:pPr marR="0" lvl="0">
              <a:spcBef>
                <a:spcPts val="800"/>
              </a:spcBef>
              <a:spcAft>
                <a:spcPts val="0"/>
              </a:spcAft>
            </a:pPr>
            <a:r>
              <a:rPr lang="en-US" sz="2800" dirty="0">
                <a:effectLst/>
                <a:latin typeface="Acumin Pro" panose="020B0504020202020204" pitchFamily="34" charset="0"/>
                <a:ea typeface="Calibri" panose="020F0502020204030204" pitchFamily="34" charset="0"/>
                <a:cs typeface="Times New Roman" panose="02020603050405020304" pitchFamily="18" charset="0"/>
              </a:rPr>
              <a:t>Curiosity</a:t>
            </a:r>
          </a:p>
          <a:p>
            <a:pPr marR="0" lvl="0">
              <a:spcBef>
                <a:spcPts val="800"/>
              </a:spcBef>
              <a:spcAft>
                <a:spcPts val="0"/>
              </a:spcAft>
            </a:pP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800"/>
              </a:spcBef>
              <a:spcAft>
                <a:spcPts val="0"/>
              </a:spcAft>
              <a:buFont typeface="Symbol" panose="05050102010706020507" pitchFamily="18" charset="2"/>
              <a:buChar char=""/>
            </a:pPr>
            <a:r>
              <a:rPr lang="en-US" sz="2800" dirty="0">
                <a:effectLst/>
                <a:latin typeface="Acumin Pro" panose="020B0504020202020204" pitchFamily="34" charset="0"/>
                <a:ea typeface="Calibri" panose="020F0502020204030204" pitchFamily="34" charset="0"/>
                <a:cs typeface="Times New Roman" panose="02020603050405020304" pitchFamily="18" charset="0"/>
              </a:rPr>
              <a:t>How do you understand and define curiosity?</a:t>
            </a:r>
            <a:br>
              <a:rPr lang="en-US" sz="2800" dirty="0">
                <a:effectLst/>
                <a:latin typeface="Acumin Pro" panose="020B0504020202020204" pitchFamily="34" charset="0"/>
                <a:ea typeface="Calibri" panose="020F0502020204030204" pitchFamily="34" charset="0"/>
                <a:cs typeface="Times New Roman" panose="02020603050405020304" pitchFamily="18" charset="0"/>
              </a:rPr>
            </a:b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Acumin Pro" panose="020B0504020202020204" pitchFamily="34" charset="0"/>
                <a:ea typeface="Calibri" panose="020F0502020204030204" pitchFamily="34" charset="0"/>
                <a:cs typeface="Times New Roman" panose="02020603050405020304" pitchFamily="18" charset="0"/>
              </a:rPr>
              <a:t>Is curiosity always positive? When could curiosity be negative?</a:t>
            </a:r>
            <a:br>
              <a:rPr lang="en-US" sz="2800" dirty="0">
                <a:effectLst/>
                <a:latin typeface="Acumin Pro" panose="020B0504020202020204" pitchFamily="34" charset="0"/>
                <a:ea typeface="Calibri" panose="020F0502020204030204" pitchFamily="34" charset="0"/>
                <a:cs typeface="Times New Roman" panose="02020603050405020304" pitchFamily="18" charset="0"/>
              </a:rPr>
            </a:br>
            <a:r>
              <a:rPr lang="en-US" sz="2800" dirty="0">
                <a:effectLst/>
                <a:latin typeface="Acumin Pro" panose="020B050402020202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800" dirty="0">
                <a:effectLst/>
                <a:latin typeface="Acumin Pro" panose="020B0504020202020204" pitchFamily="34" charset="0"/>
                <a:ea typeface="Calibri" panose="020F0502020204030204" pitchFamily="34" charset="0"/>
                <a:cs typeface="Times New Roman" panose="02020603050405020304" pitchFamily="18" charset="0"/>
              </a:rPr>
              <a:t>Why do we ask questions of others? What is the purpose of questions?</a:t>
            </a:r>
            <a:br>
              <a:rPr lang="en-US" altLang="en-US" sz="2800" dirty="0">
                <a:solidFill>
                  <a:srgbClr val="000000"/>
                </a:solidFill>
                <a:latin typeface="Acumin Pro" panose="020B0504020202020204" pitchFamily="34" charset="0"/>
              </a:rPr>
            </a:br>
            <a:r>
              <a:rPr lang="en-US" altLang="en-US" sz="2800" dirty="0">
                <a:solidFill>
                  <a:srgbClr val="000000"/>
                </a:solidFill>
                <a:latin typeface="Acumin Pro" panose="020B0504020202020204" pitchFamily="34" charset="0"/>
              </a:rPr>
              <a:t> </a:t>
            </a:r>
          </a:p>
          <a:p>
            <a:endParaRPr lang="en-US" sz="28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958523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4031873"/>
          </a:xfrm>
          <a:prstGeom prst="rect">
            <a:avLst/>
          </a:prstGeom>
          <a:noFill/>
        </p:spPr>
        <p:txBody>
          <a:bodyPr wrap="square" rtlCol="0">
            <a:spAutoFit/>
          </a:bodyPr>
          <a:lstStyle/>
          <a:p>
            <a:pPr marR="0" lvl="0">
              <a:spcBef>
                <a:spcPts val="0"/>
              </a:spcBef>
              <a:spcAft>
                <a:spcPts val="0"/>
              </a:spcAft>
            </a:pPr>
            <a:r>
              <a:rPr lang="en-US" sz="3200" dirty="0">
                <a:solidFill>
                  <a:srgbClr val="242424"/>
                </a:solidFill>
                <a:latin typeface="Acumin Pro" panose="020B0504020202020204" pitchFamily="34" charset="0"/>
                <a:ea typeface="Calibri" panose="020F0502020204030204" pitchFamily="34" charset="0"/>
                <a:cs typeface="Segoe UI" panose="020B0502040204020203" pitchFamily="34" charset="0"/>
              </a:rPr>
              <a:t>Appropriate</a:t>
            </a:r>
          </a:p>
          <a:p>
            <a:pPr marL="571500" marR="0" lvl="0" indent="-571500">
              <a:spcBef>
                <a:spcPts val="0"/>
              </a:spcBef>
              <a:spcAft>
                <a:spcPts val="0"/>
              </a:spcAft>
              <a:buFont typeface="Arial" panose="020B0604020202020204" pitchFamily="34" charset="0"/>
              <a:buChar char="•"/>
            </a:pPr>
            <a:endParaRPr lang="en-US" sz="3200" i="1"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3200" i="1"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This means your question follows cultural rules and norms on a societal level and does not violate anyone’s expectations of politeness.</a:t>
            </a:r>
            <a:br>
              <a:rPr lang="en-US" sz="32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32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224231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3170099"/>
          </a:xfrm>
          <a:prstGeom prst="rect">
            <a:avLst/>
          </a:prstGeom>
          <a:noFill/>
        </p:spPr>
        <p:txBody>
          <a:bodyPr wrap="square" rtlCol="0">
            <a:spAutoFit/>
          </a:bodyPr>
          <a:lstStyle/>
          <a:p>
            <a:pPr marR="0" lvl="0">
              <a:spcBef>
                <a:spcPts val="0"/>
              </a:spcBef>
              <a:spcAft>
                <a:spcPts val="0"/>
              </a:spcAft>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Satisfactory</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How would you define satisfactory?</a:t>
            </a: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481457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4093428"/>
          </a:xfrm>
          <a:prstGeom prst="rect">
            <a:avLst/>
          </a:prstGeom>
          <a:noFill/>
        </p:spPr>
        <p:txBody>
          <a:bodyPr wrap="square" rtlCol="0">
            <a:spAutoFit/>
          </a:bodyPr>
          <a:lstStyle/>
          <a:p>
            <a:pPr marR="0" lvl="0">
              <a:spcBef>
                <a:spcPts val="0"/>
              </a:spcBef>
              <a:spcAft>
                <a:spcPts val="0"/>
              </a:spcAft>
            </a:pPr>
            <a: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t>Satisfactory</a:t>
            </a:r>
            <a:b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br>
            <a:endPar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2600" i="1" dirty="0">
                <a:effectLst/>
                <a:latin typeface="Acumin Pro" panose="020B0504020202020204" pitchFamily="34" charset="0"/>
                <a:ea typeface="Calibri" panose="020F0502020204030204" pitchFamily="34" charset="0"/>
                <a:cs typeface="Times New Roman" panose="02020603050405020304" pitchFamily="18" charset="0"/>
              </a:rPr>
              <a:t>“(T)o the extent that the important identities (e.g., cultural or gender) of the intercultural communicators have been positively addressed and sensitively dealt with, they will experience interaction satisfaction.” (Ting-Toomey, 1999, p. 265).</a:t>
            </a:r>
            <a:br>
              <a:rPr lang="en-US" sz="26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26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1641717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4893647"/>
          </a:xfrm>
          <a:prstGeom prst="rect">
            <a:avLst/>
          </a:prstGeom>
          <a:noFill/>
        </p:spPr>
        <p:txBody>
          <a:bodyPr wrap="square" rtlCol="0">
            <a:spAutoFit/>
          </a:bodyPr>
          <a:lstStyle/>
          <a:p>
            <a:pPr marR="0" lvl="0">
              <a:spcBef>
                <a:spcPts val="0"/>
              </a:spcBef>
              <a:spcAft>
                <a:spcPts val="0"/>
              </a:spcAft>
            </a:pPr>
            <a: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t>Satisfactory</a:t>
            </a:r>
            <a:b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br>
            <a:endPar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2600" i="1"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t>This is the impact a question has on an individual. It involves supporting and validating their identity and taking care of their needs in the questions we ask (e.g., avoiding making people feel like you’ve negatively stereotyped them, not putting pressure on people to talk about things that are deeply personal that they don’t want to share).</a:t>
            </a:r>
            <a:br>
              <a:rPr lang="en-US" sz="26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26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64578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4" y="52463"/>
              <a:ext cx="7772330" cy="72374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0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What questions should we ask ourselves before asking a question?</a:t>
              </a:r>
              <a:endParaRPr lang="en-US" sz="20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2554545"/>
          </a:xfrm>
          <a:prstGeom prst="rect">
            <a:avLst/>
          </a:prstGeom>
          <a:noFill/>
        </p:spPr>
        <p:txBody>
          <a:bodyPr wrap="square" rtlCol="0">
            <a:spAutoFit/>
          </a:bodyPr>
          <a:lstStyle/>
          <a:p>
            <a:pPr marR="0" lvl="0">
              <a:spcBef>
                <a:spcPts val="0"/>
              </a:spcBef>
              <a:spcAft>
                <a:spcPts val="0"/>
              </a:spcAft>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Effective</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086475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4" y="52463"/>
              <a:ext cx="7772330" cy="72374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0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What questions should we ask ourselves before asking a question?</a:t>
              </a:r>
              <a:endParaRPr lang="en-US" sz="20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2554545"/>
          </a:xfrm>
          <a:prstGeom prst="rect">
            <a:avLst/>
          </a:prstGeom>
          <a:noFill/>
        </p:spPr>
        <p:txBody>
          <a:bodyPr wrap="square" rtlCol="0">
            <a:spAutoFit/>
          </a:bodyPr>
          <a:lstStyle/>
          <a:p>
            <a:pPr marR="0" lvl="0">
              <a:spcBef>
                <a:spcPts val="0"/>
              </a:spcBef>
              <a:spcAft>
                <a:spcPts val="0"/>
              </a:spcAft>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Appropriate</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408558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4" y="52463"/>
              <a:ext cx="7772330" cy="72374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0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What questions should we ask ourselves before asking a question?</a:t>
              </a:r>
              <a:endParaRPr lang="en-US" sz="20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2554545"/>
          </a:xfrm>
          <a:prstGeom prst="rect">
            <a:avLst/>
          </a:prstGeom>
          <a:noFill/>
        </p:spPr>
        <p:txBody>
          <a:bodyPr wrap="square" rtlCol="0">
            <a:spAutoFit/>
          </a:bodyPr>
          <a:lstStyle/>
          <a:p>
            <a:pPr marR="0" lvl="0">
              <a:spcBef>
                <a:spcPts val="0"/>
              </a:spcBef>
              <a:spcAft>
                <a:spcPts val="0"/>
              </a:spcAft>
            </a:pPr>
            <a:r>
              <a:rPr lang="en-US" sz="4000" dirty="0">
                <a:solidFill>
                  <a:srgbClr val="242424"/>
                </a:solidFill>
                <a:latin typeface="Acumin Pro" panose="020B0504020202020204" pitchFamily="34" charset="0"/>
                <a:ea typeface="Calibri" panose="020F0502020204030204" pitchFamily="34" charset="0"/>
                <a:cs typeface="Segoe UI" panose="020B0502040204020203" pitchFamily="34" charset="0"/>
              </a:rPr>
              <a:t>Satisfactory</a:t>
            </a:r>
          </a:p>
          <a:p>
            <a:pPr marL="571500" marR="0" lvl="0" indent="-571500">
              <a:spcBef>
                <a:spcPts val="0"/>
              </a:spcBef>
              <a:spcAft>
                <a:spcPts val="0"/>
              </a:spcAft>
              <a:buFont typeface="Arial" panose="020B0604020202020204" pitchFamily="34" charset="0"/>
              <a:buChar char="•"/>
            </a:pPr>
            <a:endPar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br>
              <a:rPr lang="en-US" sz="40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4000"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115501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4" y="147555"/>
              <a:ext cx="7772330" cy="628651"/>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5" name="Picture 4">
            <a:extLst>
              <a:ext uri="{FF2B5EF4-FFF2-40B4-BE49-F238E27FC236}">
                <a16:creationId xmlns:a16="http://schemas.microsoft.com/office/drawing/2014/main" id="{91138A25-86AD-2BF4-2FFB-4007D5481A92}"/>
              </a:ext>
            </a:extLst>
          </p:cNvPr>
          <p:cNvPicPr>
            <a:picLocks noChangeAspect="1"/>
          </p:cNvPicPr>
          <p:nvPr/>
        </p:nvPicPr>
        <p:blipFill rotWithShape="1">
          <a:blip r:embed="rId5"/>
          <a:srcRect t="9507" b="10013"/>
          <a:stretch/>
        </p:blipFill>
        <p:spPr>
          <a:xfrm>
            <a:off x="3492186" y="1114815"/>
            <a:ext cx="5207627" cy="5468697"/>
          </a:xfrm>
          <a:prstGeom prst="rect">
            <a:avLst/>
          </a:prstGeom>
        </p:spPr>
      </p:pic>
    </p:spTree>
    <p:extLst>
      <p:ext uri="{BB962C8B-B14F-4D97-AF65-F5344CB8AC3E}">
        <p14:creationId xmlns:p14="http://schemas.microsoft.com/office/powerpoint/2010/main" val="4091423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4" y="52463"/>
              <a:ext cx="7772330" cy="72374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3" name="TextBox 2">
            <a:extLst>
              <a:ext uri="{FF2B5EF4-FFF2-40B4-BE49-F238E27FC236}">
                <a16:creationId xmlns:a16="http://schemas.microsoft.com/office/drawing/2014/main" id="{79E005C3-37E2-CC4C-26FE-000068C78BEA}"/>
              </a:ext>
            </a:extLst>
          </p:cNvPr>
          <p:cNvSpPr txBox="1"/>
          <p:nvPr/>
        </p:nvSpPr>
        <p:spPr>
          <a:xfrm>
            <a:off x="191208" y="6243950"/>
            <a:ext cx="7841293" cy="369332"/>
          </a:xfrm>
          <a:prstGeom prst="rect">
            <a:avLst/>
          </a:prstGeom>
          <a:noFill/>
        </p:spPr>
        <p:txBody>
          <a:bodyPr wrap="square" rtlCol="0">
            <a:spAutoFit/>
          </a:bodyPr>
          <a:lstStyle/>
          <a:p>
            <a:r>
              <a:rPr lang="en-US" dirty="0"/>
              <a:t>https://</a:t>
            </a:r>
            <a:r>
              <a:rPr lang="en-US" dirty="0" err="1"/>
              <a:t>www.youtube.com</a:t>
            </a:r>
            <a:r>
              <a:rPr lang="en-US" dirty="0"/>
              <a:t>/</a:t>
            </a:r>
            <a:r>
              <a:rPr lang="en-US" dirty="0" err="1"/>
              <a:t>watch?v</a:t>
            </a:r>
            <a:r>
              <a:rPr lang="en-US" dirty="0"/>
              <a:t>=IgmB9c29UKU&amp; </a:t>
            </a:r>
          </a:p>
        </p:txBody>
      </p:sp>
      <p:pic>
        <p:nvPicPr>
          <p:cNvPr id="2" name="Online Media 1" descr="Deaf People Answer Commonly Googled Questions About Being Deaf">
            <a:hlinkClick r:id="" action="ppaction://media"/>
            <a:extLst>
              <a:ext uri="{FF2B5EF4-FFF2-40B4-BE49-F238E27FC236}">
                <a16:creationId xmlns:a16="http://schemas.microsoft.com/office/drawing/2014/main" id="{53D7C5A6-B96F-481D-BDFB-7772E7D02ABF}"/>
              </a:ext>
            </a:extLst>
          </p:cNvPr>
          <p:cNvPicPr>
            <a:picLocks noRot="1" noChangeAspect="1"/>
          </p:cNvPicPr>
          <p:nvPr>
            <a:videoFile r:link="rId1"/>
          </p:nvPr>
        </p:nvPicPr>
        <p:blipFill>
          <a:blip r:embed="rId6"/>
          <a:stretch>
            <a:fillRect/>
          </a:stretch>
        </p:blipFill>
        <p:spPr>
          <a:xfrm>
            <a:off x="2484651" y="1612515"/>
            <a:ext cx="7222697" cy="4080824"/>
          </a:xfrm>
          <a:prstGeom prst="rect">
            <a:avLst/>
          </a:prstGeom>
        </p:spPr>
      </p:pic>
    </p:spTree>
    <p:extLst>
      <p:ext uri="{BB962C8B-B14F-4D97-AF65-F5344CB8AC3E}">
        <p14:creationId xmlns:p14="http://schemas.microsoft.com/office/powerpoint/2010/main" val="331781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4" y="52463"/>
              <a:ext cx="7772330" cy="723744"/>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pic>
        <p:nvPicPr>
          <p:cNvPr id="2" name="Picture 1">
            <a:extLst>
              <a:ext uri="{FF2B5EF4-FFF2-40B4-BE49-F238E27FC236}">
                <a16:creationId xmlns:a16="http://schemas.microsoft.com/office/drawing/2014/main" id="{FE060AB8-AF92-FC37-1E2F-15195D39E07F}"/>
              </a:ext>
            </a:extLst>
          </p:cNvPr>
          <p:cNvPicPr>
            <a:picLocks noChangeAspect="1"/>
          </p:cNvPicPr>
          <p:nvPr/>
        </p:nvPicPr>
        <p:blipFill rotWithShape="1">
          <a:blip r:embed="rId5"/>
          <a:srcRect t="9507" b="10013"/>
          <a:stretch/>
        </p:blipFill>
        <p:spPr>
          <a:xfrm>
            <a:off x="3492186" y="1114815"/>
            <a:ext cx="5207627" cy="5468697"/>
          </a:xfrm>
          <a:prstGeom prst="rect">
            <a:avLst/>
          </a:prstGeom>
        </p:spPr>
      </p:pic>
    </p:spTree>
    <p:extLst>
      <p:ext uri="{BB962C8B-B14F-4D97-AF65-F5344CB8AC3E}">
        <p14:creationId xmlns:p14="http://schemas.microsoft.com/office/powerpoint/2010/main" val="4116444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438849" cy="5396349"/>
          </a:xfrm>
          <a:prstGeom prst="rect">
            <a:avLst/>
          </a:prstGeom>
          <a:noFill/>
        </p:spPr>
        <p:txBody>
          <a:bodyPr wrap="square" rtlCol="0">
            <a:spAutoFit/>
          </a:bodyPr>
          <a:lstStyle/>
          <a:p>
            <a:pPr marL="342900" marR="0" lvl="0" indent="-342900">
              <a:spcBef>
                <a:spcPts val="800"/>
              </a:spcBef>
              <a:spcAft>
                <a:spcPts val="0"/>
              </a:spcAft>
              <a:buFont typeface="Symbol" panose="05050102010706020507" pitchFamily="18" charset="2"/>
              <a:buChar char=""/>
            </a:pPr>
            <a:r>
              <a:rPr lang="en-US" sz="2600" dirty="0">
                <a:effectLst/>
                <a:latin typeface="Acumin Pro" panose="020B0504020202020204" pitchFamily="34" charset="0"/>
                <a:ea typeface="Calibri" panose="020F0502020204030204" pitchFamily="34" charset="0"/>
                <a:cs typeface="Times New Roman" panose="02020603050405020304" pitchFamily="18" charset="0"/>
              </a:rPr>
              <a:t>How do you feel when questions are asked of you about identities with which you identify (ethnicity, race, gender, sexuality, etc.)?</a:t>
            </a:r>
            <a:br>
              <a:rPr lang="en-US" sz="2600" dirty="0">
                <a:effectLst/>
                <a:latin typeface="Acumin Pro" panose="020B0504020202020204" pitchFamily="34" charset="0"/>
                <a:ea typeface="Calibri" panose="020F0502020204030204" pitchFamily="34" charset="0"/>
                <a:cs typeface="Times New Roman" panose="02020603050405020304" pitchFamily="18" charset="0"/>
              </a:rPr>
            </a:br>
            <a:endParaRPr lang="en-US" sz="26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800"/>
              </a:spcBef>
              <a:spcAft>
                <a:spcPts val="0"/>
              </a:spcAft>
              <a:buFont typeface="Symbol" panose="05050102010706020507" pitchFamily="18" charset="2"/>
              <a:buChar char=""/>
            </a:pPr>
            <a:r>
              <a:rPr lang="en-US" sz="2600" dirty="0">
                <a:effectLst/>
                <a:latin typeface="Acumin Pro" panose="020B0504020202020204" pitchFamily="34" charset="0"/>
                <a:ea typeface="Calibri" panose="020F0502020204030204" pitchFamily="34" charset="0"/>
                <a:cs typeface="Times New Roman" panose="02020603050405020304" pitchFamily="18" charset="0"/>
              </a:rPr>
              <a:t>What contextual factors are important when evaluating how you feel about these questions? Does how you feel change based on how or why the questions are asked?</a:t>
            </a:r>
            <a:br>
              <a:rPr lang="en-US" altLang="en-US" sz="2600" dirty="0">
                <a:solidFill>
                  <a:srgbClr val="000000"/>
                </a:solidFill>
                <a:latin typeface="Acumin Pro" panose="020B0504020202020204" pitchFamily="34" charset="0"/>
              </a:rPr>
            </a:br>
            <a:r>
              <a:rPr lang="en-US" altLang="en-US" sz="2600" dirty="0">
                <a:solidFill>
                  <a:srgbClr val="000000"/>
                </a:solidFill>
                <a:latin typeface="Acumin Pro" panose="020B0504020202020204" pitchFamily="34" charset="0"/>
              </a:rPr>
              <a:t> </a:t>
            </a:r>
          </a:p>
          <a:p>
            <a:endParaRPr lang="en-US" sz="26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408059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3693319"/>
          </a:xfrm>
          <a:prstGeom prst="rect">
            <a:avLst/>
          </a:prstGeom>
          <a:noFill/>
        </p:spPr>
        <p:txBody>
          <a:bodyPr wrap="square" rtlCol="0">
            <a:spAutoFit/>
          </a:bodyPr>
          <a:lstStyle/>
          <a:p>
            <a:pPr marR="0" lvl="0">
              <a:spcBef>
                <a:spcPts val="0"/>
              </a:spcBef>
              <a:spcAft>
                <a:spcPts val="0"/>
              </a:spcAft>
            </a:pPr>
            <a: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t>Pair up.</a:t>
            </a:r>
          </a:p>
          <a:p>
            <a:pPr marR="0" lvl="0">
              <a:spcBef>
                <a:spcPts val="0"/>
              </a:spcBef>
              <a:spcAft>
                <a:spcPts val="0"/>
              </a:spcAft>
            </a:pPr>
            <a:endParaRPr lang="en-US" sz="26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t>Imagine you are on a team with someone culturally different from you and you would like to get to know them. Keeping in mind the importance of E-A-S questions, identify 3 question you’d ask your teammate.</a:t>
            </a:r>
            <a:br>
              <a:rPr lang="en-US" sz="26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26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Box 1">
            <a:extLst>
              <a:ext uri="{FF2B5EF4-FFF2-40B4-BE49-F238E27FC236}">
                <a16:creationId xmlns:a16="http://schemas.microsoft.com/office/drawing/2014/main" id="{C07BC228-90E8-C2EF-090E-7DE0376DF5F7}"/>
              </a:ext>
            </a:extLst>
          </p:cNvPr>
          <p:cNvSpPr txBox="1"/>
          <p:nvPr/>
        </p:nvSpPr>
        <p:spPr>
          <a:xfrm>
            <a:off x="580366" y="5448822"/>
            <a:ext cx="9240039" cy="1200329"/>
          </a:xfrm>
          <a:prstGeom prst="rect">
            <a:avLst/>
          </a:prstGeom>
          <a:noFill/>
        </p:spPr>
        <p:txBody>
          <a:bodyPr wrap="square" rtlCol="0">
            <a:spAutoFit/>
          </a:bodyPr>
          <a:lstStyle/>
          <a:p>
            <a:r>
              <a:rPr lang="en-US" sz="2400" i="1" dirty="0">
                <a:solidFill>
                  <a:srgbClr val="242424"/>
                </a:solidFill>
                <a:latin typeface="Acumin Pro" panose="020B0504020202020204" pitchFamily="34" charset="0"/>
                <a:ea typeface="Calibri" panose="020F0502020204030204" pitchFamily="34" charset="0"/>
                <a:cs typeface="Segoe UI" panose="020B0502040204020203" pitchFamily="34" charset="0"/>
              </a:rPr>
              <a:t>*Think about information you might need to know about a team member so the team can work together more effectively (values, goals, communication/conflict styles, etc.).</a:t>
            </a:r>
            <a:endParaRPr lang="en-US" sz="2400" i="1" dirty="0"/>
          </a:p>
        </p:txBody>
      </p:sp>
    </p:spTree>
    <p:extLst>
      <p:ext uri="{BB962C8B-B14F-4D97-AF65-F5344CB8AC3E}">
        <p14:creationId xmlns:p14="http://schemas.microsoft.com/office/powerpoint/2010/main" val="40238515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945694" cy="2092881"/>
          </a:xfrm>
          <a:prstGeom prst="rect">
            <a:avLst/>
          </a:prstGeom>
          <a:noFill/>
        </p:spPr>
        <p:txBody>
          <a:bodyPr wrap="square" rtlCol="0">
            <a:spAutoFit/>
          </a:bodyPr>
          <a:lstStyle/>
          <a:p>
            <a:pPr marR="0" lvl="0">
              <a:spcBef>
                <a:spcPts val="0"/>
              </a:spcBef>
              <a:spcAft>
                <a:spcPts val="0"/>
              </a:spcAft>
            </a:pPr>
            <a:r>
              <a:rPr lang="en-US" sz="2600" dirty="0">
                <a:solidFill>
                  <a:srgbClr val="242424"/>
                </a:solidFill>
                <a:latin typeface="Acumin Pro" panose="020B0504020202020204" pitchFamily="34" charset="0"/>
                <a:ea typeface="Calibri" panose="020F0502020204030204" pitchFamily="34" charset="0"/>
                <a:cs typeface="Segoe UI" panose="020B0502040204020203" pitchFamily="34" charset="0"/>
              </a:rPr>
              <a:t>Let’s share and provide constructive feedback!</a:t>
            </a:r>
          </a:p>
          <a:p>
            <a:pPr marR="0" lvl="0">
              <a:spcBef>
                <a:spcPts val="0"/>
              </a:spcBef>
              <a:spcAft>
                <a:spcPts val="0"/>
              </a:spcAft>
            </a:pPr>
            <a:endParaRPr lang="en-US" sz="26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endParaRPr>
          </a:p>
          <a:p>
            <a:pPr marR="0" lvl="0">
              <a:spcBef>
                <a:spcPts val="0"/>
              </a:spcBef>
              <a:spcAft>
                <a:spcPts val="0"/>
              </a:spcAft>
            </a:pPr>
            <a:br>
              <a:rPr lang="en-US" sz="2600" dirty="0">
                <a:solidFill>
                  <a:srgbClr val="242424"/>
                </a:solidFill>
                <a:effectLst/>
                <a:latin typeface="Acumin Pro" panose="020B0504020202020204" pitchFamily="34" charset="0"/>
                <a:ea typeface="Calibri" panose="020F0502020204030204" pitchFamily="34" charset="0"/>
                <a:cs typeface="Segoe UI" panose="020B0502040204020203" pitchFamily="34" charset="0"/>
              </a:rPr>
            </a:br>
            <a:endParaRPr lang="en-US" sz="2600" dirty="0">
              <a:latin typeface="Acumin Pro" panose="020B0504020202020204" pitchFamily="34" charset="0"/>
            </a:endParaRP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393038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5" name="TextBox 4">
            <a:extLst>
              <a:ext uri="{FF2B5EF4-FFF2-40B4-BE49-F238E27FC236}">
                <a16:creationId xmlns:a16="http://schemas.microsoft.com/office/drawing/2014/main" id="{94C9B882-8AC1-DCA1-FA34-B1E77BA57B88}"/>
              </a:ext>
            </a:extLst>
          </p:cNvPr>
          <p:cNvSpPr txBox="1"/>
          <p:nvPr/>
        </p:nvSpPr>
        <p:spPr>
          <a:xfrm>
            <a:off x="657151" y="1192696"/>
            <a:ext cx="10889390" cy="3539430"/>
          </a:xfrm>
          <a:prstGeom prst="rect">
            <a:avLst/>
          </a:prstGeom>
          <a:noFill/>
        </p:spPr>
        <p:txBody>
          <a:bodyPr wrap="square" rtlCol="0">
            <a:spAutoFit/>
          </a:bodyPr>
          <a:lstStyle/>
          <a:p>
            <a:pPr marL="457200" marR="0" lvl="0" indent="-457200" fontAlgn="base">
              <a:spcBef>
                <a:spcPts val="0"/>
              </a:spcBef>
              <a:spcAft>
                <a:spcPts val="0"/>
              </a:spcAft>
              <a:buFont typeface="Arial" panose="020B0604020202020204" pitchFamily="34" charset="0"/>
              <a:buChar char="•"/>
            </a:pPr>
            <a: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What did this activity bring up for you emotionally?</a:t>
            </a:r>
            <a:b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b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a:p>
            <a:pPr marL="457200" marR="0" lvl="0" indent="-457200" fontAlgn="base">
              <a:spcBef>
                <a:spcPts val="0"/>
              </a:spcBef>
              <a:spcAft>
                <a:spcPts val="0"/>
              </a:spcAft>
              <a:buFont typeface="Arial" panose="020B0604020202020204" pitchFamily="34" charset="0"/>
              <a:buChar char="•"/>
            </a:pPr>
            <a: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Which part of the activity was most impactful for you?</a:t>
            </a:r>
            <a:b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b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a:p>
            <a:pPr marL="457200" marR="0" lvl="0" indent="-457200" fontAlgn="base">
              <a:spcBef>
                <a:spcPts val="0"/>
              </a:spcBef>
              <a:spcAft>
                <a:spcPts val="0"/>
              </a:spcAft>
              <a:buFont typeface="Arial" panose="020B0604020202020204" pitchFamily="34" charset="0"/>
              <a:buChar char="•"/>
            </a:pPr>
            <a: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What is one thing you learned from this activity that you would like to incorporate into your interpersonal relationships? Does this activity change anything about the way you want to interact with people personally or professionally?</a:t>
            </a: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4059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5" name="TextBox 4">
            <a:extLst>
              <a:ext uri="{FF2B5EF4-FFF2-40B4-BE49-F238E27FC236}">
                <a16:creationId xmlns:a16="http://schemas.microsoft.com/office/drawing/2014/main" id="{94C9B882-8AC1-DCA1-FA34-B1E77BA57B88}"/>
              </a:ext>
            </a:extLst>
          </p:cNvPr>
          <p:cNvSpPr txBox="1"/>
          <p:nvPr/>
        </p:nvSpPr>
        <p:spPr>
          <a:xfrm>
            <a:off x="657151" y="1192696"/>
            <a:ext cx="10889390" cy="3539430"/>
          </a:xfrm>
          <a:prstGeom prst="rect">
            <a:avLst/>
          </a:prstGeom>
          <a:noFill/>
        </p:spPr>
        <p:txBody>
          <a:bodyPr wrap="square" rtlCol="0">
            <a:spAutoFit/>
          </a:bodyPr>
          <a:lstStyle/>
          <a:p>
            <a:pPr marL="457200" marR="0" lvl="0" indent="-457200" fontAlgn="base">
              <a:spcBef>
                <a:spcPts val="0"/>
              </a:spcBef>
              <a:spcAft>
                <a:spcPts val="0"/>
              </a:spcAft>
              <a:buFont typeface="Arial" panose="020B0604020202020204" pitchFamily="34" charset="0"/>
              <a:buChar char="•"/>
            </a:pPr>
            <a: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If you ask a question in the future that you realize later (or in the moment) is not an E-A-S question, what actions will you take (either in the conversation or as follow up to the conversation)? What could an appropriate acknowledgement of your mistake look like?</a:t>
            </a:r>
            <a:b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b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a:p>
            <a:pPr marL="457200" marR="0" lvl="0" indent="-457200" fontAlgn="base">
              <a:spcBef>
                <a:spcPts val="0"/>
              </a:spcBef>
              <a:spcAft>
                <a:spcPts val="0"/>
              </a:spcAft>
              <a:buFont typeface="Arial" panose="020B0604020202020204" pitchFamily="34" charset="0"/>
              <a:buChar char="•"/>
            </a:pPr>
            <a:r>
              <a:rPr lang="en-US" sz="2800" dirty="0">
                <a:solidFill>
                  <a:srgbClr val="242424"/>
                </a:solidFill>
                <a:effectLst/>
                <a:latin typeface="Acumin Pro" panose="020B0504020202020204" pitchFamily="34" charset="0"/>
                <a:ea typeface="Times New Roman" panose="02020603050405020304" pitchFamily="18" charset="0"/>
                <a:cs typeface="Segoe UI" panose="020B0502040204020203" pitchFamily="34" charset="0"/>
              </a:rPr>
              <a:t>If you are asked a question in the future that is not an E-A-S question, how do you want to respond?</a:t>
            </a:r>
            <a:endParaRPr lang="en-US" sz="2800" dirty="0">
              <a:effectLst/>
              <a:latin typeface="Acumin Pro" panose="020B05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9193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5" y="1482759"/>
            <a:ext cx="11342187" cy="2800767"/>
          </a:xfrm>
          <a:prstGeom prst="rect">
            <a:avLst/>
          </a:prstGeom>
          <a:noFill/>
        </p:spPr>
        <p:txBody>
          <a:bodyPr wrap="square" rtlCol="0">
            <a:spAutoFit/>
          </a:bodyPr>
          <a:lstStyle/>
          <a:p>
            <a:pPr marR="0" lvl="0">
              <a:spcBef>
                <a:spcPts val="800"/>
              </a:spcBef>
              <a:spcAft>
                <a:spcPts val="0"/>
              </a:spcAft>
            </a:pPr>
            <a:r>
              <a:rPr lang="en-US" sz="2600" dirty="0">
                <a:latin typeface="Acumin Pro" panose="020B0504020202020204" pitchFamily="34" charset="0"/>
                <a:ea typeface="Calibri" panose="020F0502020204030204" pitchFamily="34" charset="0"/>
                <a:cs typeface="Times New Roman" panose="02020603050405020304" pitchFamily="18" charset="0"/>
              </a:rPr>
              <a:t>Curiosity defined within an intercultural competence context:</a:t>
            </a:r>
          </a:p>
          <a:p>
            <a:pPr marR="0" lvl="0">
              <a:spcBef>
                <a:spcPts val="800"/>
              </a:spcBef>
              <a:spcAft>
                <a:spcPts val="0"/>
              </a:spcAft>
            </a:pPr>
            <a:endParaRPr lang="en-US" sz="2600" i="1" dirty="0">
              <a:latin typeface="Acumin Pro" panose="020B0504020202020204" pitchFamily="34" charset="0"/>
              <a:ea typeface="Calibri" panose="020F0502020204030204" pitchFamily="34" charset="0"/>
              <a:cs typeface="Times New Roman" panose="02020603050405020304" pitchFamily="18" charset="0"/>
            </a:endParaRPr>
          </a:p>
          <a:p>
            <a:pPr marR="0" lvl="0">
              <a:spcBef>
                <a:spcPts val="800"/>
              </a:spcBef>
              <a:spcAft>
                <a:spcPts val="0"/>
              </a:spcAft>
            </a:pPr>
            <a:r>
              <a:rPr lang="en-US" sz="2600" i="1" dirty="0">
                <a:latin typeface="Acumin Pro" panose="020B0504020202020204" pitchFamily="34" charset="0"/>
                <a:ea typeface="Calibri" panose="020F0502020204030204" pitchFamily="34" charset="0"/>
                <a:cs typeface="Times New Roman" panose="02020603050405020304" pitchFamily="18" charset="0"/>
              </a:rPr>
              <a:t>“</a:t>
            </a:r>
            <a:r>
              <a:rPr lang="en-US" sz="2600" i="1" dirty="0">
                <a:effectLst/>
                <a:latin typeface="Acumin Pro" panose="020B0504020202020204" pitchFamily="34" charset="0"/>
                <a:ea typeface="Calibri" panose="020F0502020204030204" pitchFamily="34" charset="0"/>
                <a:cs typeface="Times New Roman" panose="02020603050405020304" pitchFamily="18" charset="0"/>
              </a:rPr>
              <a:t>To ask complex questions about other cultures. To seek out and articulate answers to these questions that reflect multiple cultural perspectives.”</a:t>
            </a:r>
            <a:br>
              <a:rPr lang="en-US" sz="2600" i="1" dirty="0">
                <a:effectLst/>
                <a:latin typeface="Acumin Pro" panose="020B0504020202020204" pitchFamily="34" charset="0"/>
                <a:ea typeface="Calibri" panose="020F0502020204030204" pitchFamily="34" charset="0"/>
                <a:cs typeface="Times New Roman" panose="02020603050405020304" pitchFamily="18" charset="0"/>
              </a:rPr>
            </a:br>
            <a:endParaRPr lang="en-US" sz="2600" i="1" dirty="0">
              <a:effectLst/>
              <a:latin typeface="Acumin Pro" panose="020B0504020202020204" pitchFamily="34" charset="0"/>
              <a:ea typeface="Calibri" panose="020F0502020204030204" pitchFamily="34" charset="0"/>
              <a:cs typeface="Times New Roman" panose="02020603050405020304" pitchFamily="18" charset="0"/>
            </a:endParaRPr>
          </a:p>
          <a:p>
            <a:pPr marR="0" lvl="0">
              <a:spcBef>
                <a:spcPts val="800"/>
              </a:spcBef>
              <a:spcAft>
                <a:spcPts val="0"/>
              </a:spcAft>
            </a:pPr>
            <a:r>
              <a:rPr lang="en-US" sz="2600" i="1" dirty="0">
                <a:latin typeface="Acumin Pro" panose="020B0504020202020204" pitchFamily="34" charset="0"/>
                <a:cs typeface="Times New Roman" panose="02020603050405020304" pitchFamily="18" charset="0"/>
              </a:rPr>
              <a:t>(AAC&amp;U VALUE Rubric)</a:t>
            </a:r>
            <a:endParaRPr lang="en-US" sz="2600" i="1"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24548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680578" y="1166842"/>
            <a:ext cx="11056310" cy="4493538"/>
          </a:xfrm>
          <a:prstGeom prst="rect">
            <a:avLst/>
          </a:prstGeom>
          <a:noFill/>
        </p:spPr>
        <p:txBody>
          <a:bodyPr wrap="square" rtlCol="0">
            <a:spAutoFit/>
          </a:bodyPr>
          <a:lstStyle/>
          <a:p>
            <a:pPr marR="0" lvl="0">
              <a:spcBef>
                <a:spcPts val="800"/>
              </a:spcBef>
              <a:spcAft>
                <a:spcPts val="0"/>
              </a:spcAft>
            </a:pPr>
            <a:r>
              <a:rPr lang="en-US" sz="2200" i="1" dirty="0">
                <a:latin typeface="Acumin Pro" panose="020B0504020202020204" pitchFamily="34" charset="0"/>
                <a:ea typeface="Calibri" panose="020F0502020204030204" pitchFamily="34" charset="0"/>
                <a:cs typeface="Times New Roman" panose="02020603050405020304" pitchFamily="18" charset="0"/>
              </a:rPr>
              <a:t>“</a:t>
            </a:r>
            <a:r>
              <a:rPr lang="en-US" sz="2200" i="1" dirty="0">
                <a:effectLst/>
                <a:latin typeface="Acumin Pro" panose="020B0504020202020204" pitchFamily="34" charset="0"/>
                <a:ea typeface="Calibri" panose="020F0502020204030204" pitchFamily="34" charset="0"/>
                <a:cs typeface="Times New Roman" panose="02020603050405020304" pitchFamily="18" charset="0"/>
              </a:rPr>
              <a:t>To ask complex questions about other cultures. To seek out and articulate answers to these questions that reflect multiple cultural perspectives.”</a:t>
            </a:r>
            <a:br>
              <a:rPr lang="en-US" sz="2200" i="1" dirty="0">
                <a:effectLst/>
                <a:latin typeface="Acumin Pro" panose="020B0504020202020204" pitchFamily="34" charset="0"/>
                <a:ea typeface="Calibri" panose="020F0502020204030204" pitchFamily="34" charset="0"/>
                <a:cs typeface="Times New Roman" panose="02020603050405020304" pitchFamily="18" charset="0"/>
              </a:rPr>
            </a:br>
            <a:r>
              <a:rPr lang="en-US" sz="2200" i="1" dirty="0">
                <a:latin typeface="Acumin Pro" panose="020B0504020202020204" pitchFamily="34" charset="0"/>
                <a:cs typeface="Times New Roman" panose="02020603050405020304" pitchFamily="18" charset="0"/>
              </a:rPr>
              <a:t>(AAC&amp;U VALUE Rubric)</a:t>
            </a:r>
            <a:br>
              <a:rPr lang="en-US" sz="2200" i="1" dirty="0">
                <a:latin typeface="Acumin Pro" panose="020B0504020202020204" pitchFamily="34" charset="0"/>
                <a:cs typeface="Times New Roman" panose="02020603050405020304" pitchFamily="18" charset="0"/>
              </a:rPr>
            </a:br>
            <a:endParaRPr lang="en-US" sz="2200" dirty="0">
              <a:effectLst/>
              <a:latin typeface="Acumin Pro" panose="020B0504020202020204" pitchFamily="34"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2200" dirty="0">
                <a:effectLst/>
                <a:latin typeface="Acumin Pro" panose="020B0504020202020204" pitchFamily="34" charset="0"/>
                <a:ea typeface="Times New Roman" panose="02020603050405020304" pitchFamily="18" charset="0"/>
                <a:cs typeface="Times New Roman" panose="02020603050405020304" pitchFamily="18" charset="0"/>
              </a:rPr>
              <a:t>What do you think about this definition? Would you add/subtract/modify anything? How useful is it for intercultural learning?</a:t>
            </a:r>
            <a:br>
              <a:rPr lang="en-US" sz="2200" dirty="0">
                <a:effectLst/>
                <a:latin typeface="Acumin Pro" panose="020B0504020202020204" pitchFamily="34" charset="0"/>
                <a:ea typeface="Times New Roman" panose="02020603050405020304" pitchFamily="18" charset="0"/>
                <a:cs typeface="Times New Roman" panose="02020603050405020304" pitchFamily="18" charset="0"/>
              </a:rPr>
            </a:br>
            <a:endParaRPr lang="en-US" sz="22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2200" dirty="0">
                <a:effectLst/>
                <a:latin typeface="Acumin Pro" panose="020B0504020202020204" pitchFamily="34" charset="0"/>
                <a:ea typeface="Times New Roman" panose="02020603050405020304" pitchFamily="18" charset="0"/>
                <a:cs typeface="Times New Roman" panose="02020603050405020304" pitchFamily="18" charset="0"/>
              </a:rPr>
              <a:t>What does this cultural curiosity have in common with scientific or artistic curiosity? How important is curiosity to your discipline? </a:t>
            </a:r>
          </a:p>
          <a:p>
            <a:pPr marL="342900" marR="0" lvl="0" indent="-342900" fontAlgn="base">
              <a:spcBef>
                <a:spcPts val="0"/>
              </a:spcBef>
              <a:spcAft>
                <a:spcPts val="0"/>
              </a:spcAft>
              <a:buFont typeface="Symbol" panose="05050102010706020507" pitchFamily="18" charset="2"/>
              <a:buChar char=""/>
            </a:pPr>
            <a:endParaRPr lang="en-US" sz="2200" dirty="0">
              <a:latin typeface="Acumin Pro" panose="020B0504020202020204" pitchFamily="34" charset="0"/>
              <a:ea typeface="Times New Roman" panose="02020603050405020304" pitchFamily="18" charset="0"/>
              <a:cs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r>
              <a:rPr lang="en-US" sz="2200" dirty="0">
                <a:effectLst/>
                <a:latin typeface="Acumin Pro" panose="020B0504020202020204" pitchFamily="34" charset="0"/>
                <a:ea typeface="Times New Roman" panose="02020603050405020304" pitchFamily="18" charset="0"/>
                <a:cs typeface="Times New Roman" panose="02020603050405020304" pitchFamily="18" charset="0"/>
              </a:rPr>
              <a:t>Why is curiosity not only an important mindset for interacting across </a:t>
            </a:r>
            <a:br>
              <a:rPr lang="en-US" sz="2200" dirty="0">
                <a:effectLst/>
                <a:latin typeface="Acumin Pro" panose="020B0504020202020204" pitchFamily="34" charset="0"/>
                <a:ea typeface="Times New Roman" panose="02020603050405020304" pitchFamily="18" charset="0"/>
                <a:cs typeface="Times New Roman" panose="02020603050405020304" pitchFamily="18" charset="0"/>
              </a:rPr>
            </a:br>
            <a:r>
              <a:rPr lang="en-US" sz="2200" dirty="0">
                <a:effectLst/>
                <a:latin typeface="Acumin Pro" panose="020B0504020202020204" pitchFamily="34" charset="0"/>
                <a:ea typeface="Times New Roman" panose="02020603050405020304" pitchFamily="18" charset="0"/>
                <a:cs typeface="Times New Roman" panose="02020603050405020304" pitchFamily="18" charset="0"/>
              </a:rPr>
              <a:t>cultures, but also key to career skills? </a:t>
            </a:r>
            <a:endParaRPr lang="en-US" sz="2200" dirty="0">
              <a:effectLst/>
              <a:latin typeface="Acumin Pro" panose="020B0504020202020204" pitchFamily="34" charset="0"/>
              <a:ea typeface="Calibri" panose="020F0502020204030204" pitchFamily="34" charset="0"/>
              <a:cs typeface="Times New Roman" panose="02020603050405020304" pitchFamily="18" charset="0"/>
            </a:endParaRPr>
          </a:p>
          <a:p>
            <a:pPr marL="685800" marR="0" fontAlgn="base">
              <a:spcBef>
                <a:spcPts val="0"/>
              </a:spcBef>
              <a:spcAft>
                <a:spcPts val="0"/>
              </a:spcAft>
            </a:pPr>
            <a:r>
              <a:rPr lang="en-US" sz="2200" dirty="0">
                <a:effectLst/>
                <a:latin typeface="Acumin Pro" panose="020B0504020202020204" pitchFamily="34" charset="0"/>
                <a:ea typeface="Times New Roman" panose="02020603050405020304" pitchFamily="18" charset="0"/>
                <a:cs typeface="Times New Roman" panose="02020603050405020304" pitchFamily="18" charset="0"/>
              </a:rPr>
              <a:t> </a:t>
            </a:r>
            <a:endParaRPr lang="en-US" sz="2200" dirty="0">
              <a:effectLst/>
              <a:latin typeface="Acumin Pro" panose="020B0504020202020204" pitchFamily="34" charset="0"/>
              <a:ea typeface="Calibri" panose="020F0502020204030204" pitchFamily="34" charset="0"/>
              <a:cs typeface="Times New Roman" panose="02020603050405020304" pitchFamily="18"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57009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680578" y="1166842"/>
            <a:ext cx="11056310" cy="3293209"/>
          </a:xfrm>
          <a:prstGeom prst="rect">
            <a:avLst/>
          </a:prstGeom>
          <a:noFill/>
        </p:spPr>
        <p:txBody>
          <a:bodyPr wrap="square" rtlCol="0">
            <a:spAutoFit/>
          </a:bodyPr>
          <a:lstStyle/>
          <a:p>
            <a:pPr marR="0" lvl="0" fontAlgn="base">
              <a:spcBef>
                <a:spcPts val="0"/>
              </a:spcBef>
              <a:spcAft>
                <a:spcPts val="0"/>
              </a:spcAft>
            </a:pPr>
            <a:r>
              <a:rPr lang="en-US" sz="2600" dirty="0">
                <a:effectLst/>
                <a:latin typeface="Acumin Pro" panose="020B0504020202020204" pitchFamily="34" charset="0"/>
                <a:ea typeface="Times New Roman" panose="02020603050405020304" pitchFamily="18" charset="0"/>
                <a:cs typeface="Times New Roman" panose="02020603050405020304" pitchFamily="18" charset="0"/>
              </a:rPr>
              <a:t>We often speak of curiosity as a positive trait we are working to grow…</a:t>
            </a:r>
          </a:p>
          <a:p>
            <a:pPr marL="285750" marR="0" lvl="0" indent="-285750" fontAlgn="base">
              <a:spcBef>
                <a:spcPts val="0"/>
              </a:spcBef>
              <a:spcAft>
                <a:spcPts val="0"/>
              </a:spcAft>
              <a:buFont typeface="Arial" panose="020B0604020202020204" pitchFamily="34" charset="0"/>
              <a:buChar char="•"/>
            </a:pPr>
            <a:endParaRPr lang="en-US" sz="2600" dirty="0">
              <a:effectLst/>
              <a:latin typeface="Acumin Pro" panose="020B0504020202020204" pitchFamily="34" charset="0"/>
              <a:ea typeface="Times New Roman" panose="02020603050405020304" pitchFamily="18" charset="0"/>
              <a:cs typeface="Times New Roman" panose="02020603050405020304" pitchFamily="18" charset="0"/>
            </a:endParaRPr>
          </a:p>
          <a:p>
            <a:pPr marL="285750" marR="0" lvl="0" indent="-285750" fontAlgn="base">
              <a:spcBef>
                <a:spcPts val="0"/>
              </a:spcBef>
              <a:spcAft>
                <a:spcPts val="0"/>
              </a:spcAft>
              <a:buFont typeface="Arial" panose="020B0604020202020204" pitchFamily="34" charset="0"/>
              <a:buChar char="•"/>
            </a:pPr>
            <a:r>
              <a:rPr lang="en-US" sz="2600" dirty="0">
                <a:effectLst/>
                <a:latin typeface="Acumin Pro" panose="020B0504020202020204" pitchFamily="34" charset="0"/>
                <a:ea typeface="Times New Roman" panose="02020603050405020304" pitchFamily="18" charset="0"/>
                <a:cs typeface="Times New Roman" panose="02020603050405020304" pitchFamily="18" charset="0"/>
              </a:rPr>
              <a:t>In what ways are motives and curiosity related?  </a:t>
            </a:r>
            <a:br>
              <a:rPr lang="en-US" sz="2600" dirty="0">
                <a:effectLst/>
                <a:latin typeface="Acumin Pro" panose="020B0504020202020204" pitchFamily="34" charset="0"/>
                <a:ea typeface="Times New Roman" panose="02020603050405020304" pitchFamily="18" charset="0"/>
                <a:cs typeface="Times New Roman" panose="02020603050405020304" pitchFamily="18" charset="0"/>
              </a:rPr>
            </a:br>
            <a:endParaRPr lang="en-US" sz="2600" dirty="0">
              <a:effectLst/>
              <a:latin typeface="Acumin Pro" panose="020B0504020202020204" pitchFamily="34" charset="0"/>
              <a:ea typeface="Times New Roman" panose="02020603050405020304" pitchFamily="18" charset="0"/>
              <a:cs typeface="Times New Roman" panose="02020603050405020304" pitchFamily="18" charset="0"/>
            </a:endParaRPr>
          </a:p>
          <a:p>
            <a:pPr marL="285750" marR="0" lvl="0" indent="-285750" fontAlgn="base">
              <a:spcBef>
                <a:spcPts val="0"/>
              </a:spcBef>
              <a:spcAft>
                <a:spcPts val="0"/>
              </a:spcAft>
              <a:buFont typeface="Arial" panose="020B0604020202020204" pitchFamily="34" charset="0"/>
              <a:buChar char="•"/>
            </a:pPr>
            <a:r>
              <a:rPr lang="en-US" sz="2600" dirty="0">
                <a:effectLst/>
                <a:latin typeface="Acumin Pro" panose="020B0504020202020204" pitchFamily="34" charset="0"/>
                <a:ea typeface="Times New Roman" panose="02020603050405020304" pitchFamily="18" charset="0"/>
                <a:cs typeface="Times New Roman" panose="02020603050405020304" pitchFamily="18" charset="0"/>
              </a:rPr>
              <a:t>Can curiosity have negative motives? What is an appropriate motive in your opinion? What is an inappropriate motive?</a:t>
            </a:r>
            <a:br>
              <a:rPr lang="en-US" sz="2600" dirty="0">
                <a:effectLst/>
                <a:latin typeface="Acumin Pro" panose="020B0504020202020204" pitchFamily="34" charset="0"/>
                <a:ea typeface="Times New Roman" panose="02020603050405020304" pitchFamily="18" charset="0"/>
                <a:cs typeface="Times New Roman" panose="02020603050405020304" pitchFamily="18" charset="0"/>
              </a:rPr>
            </a:br>
            <a:endParaRPr lang="en-US" sz="2600" dirty="0">
              <a:effectLst/>
              <a:latin typeface="Acumin Pro" panose="020B0504020202020204" pitchFamily="34" charset="0"/>
              <a:ea typeface="Times New Roman" panose="02020603050405020304" pitchFamily="18" charset="0"/>
              <a:cs typeface="Times New Roman" panose="02020603050405020304" pitchFamily="18" charset="0"/>
            </a:endParaRPr>
          </a:p>
          <a:p>
            <a:pPr marL="285750" marR="0" lvl="0" indent="-285750" fontAlgn="base">
              <a:spcBef>
                <a:spcPts val="0"/>
              </a:spcBef>
              <a:spcAft>
                <a:spcPts val="0"/>
              </a:spcAft>
              <a:buFont typeface="Arial" panose="020B0604020202020204" pitchFamily="34" charset="0"/>
              <a:buChar char="•"/>
            </a:pPr>
            <a:r>
              <a:rPr lang="en-US" sz="2600" dirty="0">
                <a:effectLst/>
                <a:latin typeface="Acumin Pro" panose="020B0504020202020204" pitchFamily="34" charset="0"/>
                <a:ea typeface="Times New Roman" panose="02020603050405020304" pitchFamily="18" charset="0"/>
                <a:cs typeface="Times New Roman" panose="02020603050405020304" pitchFamily="18" charset="0"/>
              </a:rPr>
              <a:t> Can curiosity do damage even when motives are pure? </a:t>
            </a:r>
            <a:endParaRPr lang="en-US" sz="2600" dirty="0">
              <a:effectLst/>
              <a:latin typeface="Acumin Pro" panose="020B0504020202020204" pitchFamily="34" charset="0"/>
              <a:ea typeface="Calibri" panose="020F0502020204030204" pitchFamily="34" charset="0"/>
              <a:cs typeface="Times New Roman" panose="02020603050405020304" pitchFamily="18"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384183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28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3" name="Picture 2" descr="A close up of a sign&#10;&#10;Description automatically generated">
            <a:extLst>
              <a:ext uri="{FF2B5EF4-FFF2-40B4-BE49-F238E27FC236}">
                <a16:creationId xmlns:a16="http://schemas.microsoft.com/office/drawing/2014/main" id="{43E8634C-35C0-664F-A32B-83FF1D6052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
        <p:nvSpPr>
          <p:cNvPr id="2" name="TextBox 1">
            <a:extLst>
              <a:ext uri="{FF2B5EF4-FFF2-40B4-BE49-F238E27FC236}">
                <a16:creationId xmlns:a16="http://schemas.microsoft.com/office/drawing/2014/main" id="{08EAF1E7-9B91-5FE0-90C7-70B0686E352F}"/>
              </a:ext>
            </a:extLst>
          </p:cNvPr>
          <p:cNvSpPr txBox="1"/>
          <p:nvPr/>
        </p:nvSpPr>
        <p:spPr>
          <a:xfrm>
            <a:off x="130810" y="6501339"/>
            <a:ext cx="8165657" cy="261610"/>
          </a:xfrm>
          <a:prstGeom prst="rect">
            <a:avLst/>
          </a:prstGeom>
          <a:noFill/>
        </p:spPr>
        <p:txBody>
          <a:bodyPr wrap="square" rtlCol="0">
            <a:spAutoFit/>
          </a:bodyPr>
          <a:lstStyle/>
          <a:p>
            <a:r>
              <a:rPr lang="en-US" sz="1100" b="0" i="0" dirty="0">
                <a:solidFill>
                  <a:srgbClr val="000000"/>
                </a:solidFill>
                <a:effectLst/>
                <a:latin typeface="Calibri" panose="020F0502020204030204" pitchFamily="34" charset="0"/>
              </a:rPr>
              <a:t> </a:t>
            </a:r>
            <a:r>
              <a:rPr lang="en-US" sz="1100" b="0" i="0" dirty="0">
                <a:effectLst/>
                <a:latin typeface="Calibri" panose="020F0502020204030204" pitchFamily="34" charset="0"/>
                <a:hlinkClick r:id="rId6"/>
              </a:rPr>
              <a:t>https://www.youtube.com/watch?v=-ZkphjQUvzc</a:t>
            </a:r>
            <a:endParaRPr lang="en-US" sz="1100" dirty="0">
              <a:latin typeface="Acumin Pro" panose="020B0504020202020204" pitchFamily="34" charset="0"/>
            </a:endParaRPr>
          </a:p>
        </p:txBody>
      </p:sp>
      <p:pic>
        <p:nvPicPr>
          <p:cNvPr id="5" name="Online Media 4" title="Real Things White People Have Said to Me">
            <a:hlinkClick r:id="" action="ppaction://media"/>
            <a:extLst>
              <a:ext uri="{FF2B5EF4-FFF2-40B4-BE49-F238E27FC236}">
                <a16:creationId xmlns:a16="http://schemas.microsoft.com/office/drawing/2014/main" id="{A8A7F702-7E79-EA4D-9615-1097CDAA34D1}"/>
              </a:ext>
            </a:extLst>
          </p:cNvPr>
          <p:cNvPicPr>
            <a:picLocks noRot="1" noChangeAspect="1"/>
          </p:cNvPicPr>
          <p:nvPr>
            <a:videoFile r:link="rId1"/>
          </p:nvPr>
        </p:nvPicPr>
        <p:blipFill>
          <a:blip r:embed="rId7"/>
          <a:stretch>
            <a:fillRect/>
          </a:stretch>
        </p:blipFill>
        <p:spPr>
          <a:xfrm>
            <a:off x="2302308" y="1285564"/>
            <a:ext cx="7587384" cy="4286872"/>
          </a:xfrm>
          <a:prstGeom prst="rect">
            <a:avLst/>
          </a:prstGeom>
        </p:spPr>
      </p:pic>
    </p:spTree>
    <p:extLst>
      <p:ext uri="{BB962C8B-B14F-4D97-AF65-F5344CB8AC3E}">
        <p14:creationId xmlns:p14="http://schemas.microsoft.com/office/powerpoint/2010/main" val="87014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5" y="1046349"/>
            <a:ext cx="9448825" cy="6181179"/>
          </a:xfrm>
          <a:prstGeom prst="rect">
            <a:avLst/>
          </a:prstGeom>
          <a:noFill/>
        </p:spPr>
        <p:txBody>
          <a:bodyPr wrap="square" rtlCol="0">
            <a:spAutoFit/>
          </a:bodyPr>
          <a:lstStyle/>
          <a:p>
            <a:pPr marR="0" lvl="0">
              <a:spcBef>
                <a:spcPts val="800"/>
              </a:spcBef>
              <a:spcAft>
                <a:spcPts val="0"/>
              </a:spcAft>
            </a:pPr>
            <a:r>
              <a:rPr lang="en-US" sz="2300" dirty="0">
                <a:effectLst/>
                <a:latin typeface="Acumin Pro" panose="020B0504020202020204" pitchFamily="34" charset="0"/>
                <a:ea typeface="Calibri" panose="020F0502020204030204" pitchFamily="34" charset="0"/>
                <a:cs typeface="Times New Roman" panose="02020603050405020304" pitchFamily="18" charset="0"/>
              </a:rPr>
              <a:t>Consider the following questions…</a:t>
            </a:r>
          </a:p>
          <a:p>
            <a:pPr marL="342900" marR="0" lvl="0" indent="-342900">
              <a:spcBef>
                <a:spcPts val="80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What is the story behind your name?</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What are you interested in that most outsiders to your culture haven’t heard of?</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What are you most looking forward to in the next 10 years? Are there cultural milestones that are expected of you? If so, which ones?</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When do you feel truly alive? Does your culture approve of this?</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What are three interesting facts about you that make you stand out as different from others in your cultural group?</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How many and which languages are you able to communicate in? Is multilingualism common where you are from?</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What is your favorite book/movie/tv show/song? Is this popular in your community?</a:t>
            </a:r>
          </a:p>
          <a:p>
            <a:pPr marL="342900" marR="0" lvl="0" indent="-342900">
              <a:spcBef>
                <a:spcPts val="0"/>
              </a:spcBef>
              <a:spcAft>
                <a:spcPts val="0"/>
              </a:spcAft>
              <a:buFont typeface="Symbol" panose="05050102010706020507" pitchFamily="18" charset="2"/>
              <a:buChar char=""/>
            </a:pPr>
            <a:r>
              <a:rPr lang="en-US" sz="2300" dirty="0">
                <a:effectLst/>
                <a:latin typeface="Acumin Pro" panose="020B0504020202020204" pitchFamily="34" charset="0"/>
                <a:ea typeface="Calibri" panose="020F0502020204030204" pitchFamily="34" charset="0"/>
                <a:cs typeface="Times New Roman" panose="02020603050405020304" pitchFamily="18" charset="0"/>
              </a:rPr>
              <a:t>What would your last meal on Earth be? Is this meal closely associated with your culture? If so, how?</a:t>
            </a:r>
            <a:br>
              <a:rPr lang="en-US" altLang="en-US" sz="2200" dirty="0">
                <a:solidFill>
                  <a:srgbClr val="000000"/>
                </a:solidFill>
                <a:latin typeface="Acumin Pro" panose="020B0504020202020204" pitchFamily="34" charset="0"/>
              </a:rPr>
            </a:br>
            <a:r>
              <a:rPr lang="en-US" altLang="en-US" sz="2200" dirty="0">
                <a:solidFill>
                  <a:srgbClr val="000000"/>
                </a:solidFill>
                <a:latin typeface="Acumin Pro" panose="020B0504020202020204" pitchFamily="34" charset="0"/>
              </a:rPr>
              <a:t> </a:t>
            </a:r>
          </a:p>
          <a:p>
            <a:endParaRPr lang="en-US" sz="2200" dirty="0">
              <a:latin typeface="Acumin Pro" panose="020B0504020202020204" pitchFamily="34" charset="0"/>
            </a:endParaRPr>
          </a:p>
        </p:txBody>
      </p:sp>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323119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84575" y="18736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cap="all"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Questions across cultures</a:t>
              </a:r>
              <a:endParaRPr lang="en-US" sz="3200" cap="all" dirty="0">
                <a:effectLst/>
                <a:latin typeface="Acumin Pro" panose="020B0504020202020204" pitchFamily="34" charset="77"/>
                <a:ea typeface="Calibri" panose="020F0502020204030204" pitchFamily="34" charset="0"/>
                <a:cs typeface="Times New Roman" panose="02020603050405020304" pitchFamily="18" charset="0"/>
              </a:endParaRPr>
            </a:p>
          </p:txBody>
        </p:sp>
      </p:grpSp>
      <p:sp>
        <p:nvSpPr>
          <p:cNvPr id="5" name="TextBox 4">
            <a:extLst>
              <a:ext uri="{FF2B5EF4-FFF2-40B4-BE49-F238E27FC236}">
                <a16:creationId xmlns:a16="http://schemas.microsoft.com/office/drawing/2014/main" id="{94C9B882-8AC1-DCA1-FA34-B1E77BA57B88}"/>
              </a:ext>
            </a:extLst>
          </p:cNvPr>
          <p:cNvSpPr txBox="1"/>
          <p:nvPr/>
        </p:nvSpPr>
        <p:spPr>
          <a:xfrm>
            <a:off x="580366" y="1482759"/>
            <a:ext cx="5895590" cy="3416320"/>
          </a:xfrm>
          <a:prstGeom prst="rect">
            <a:avLst/>
          </a:prstGeom>
          <a:noFill/>
        </p:spPr>
        <p:txBody>
          <a:bodyPr wrap="square" rtlCol="0">
            <a:spAutoFit/>
          </a:bodyPr>
          <a:lstStyle/>
          <a:p>
            <a:pPr marL="342900" marR="0" lvl="0" indent="-342900">
              <a:spcBef>
                <a:spcPts val="80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What differences/similarities/themes among questions do you notice?</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What do you notice about the tone of the questions? How would you read the questions out loud?</a:t>
            </a:r>
            <a:br>
              <a:rPr lang="en-US" sz="2400" dirty="0">
                <a:effectLst/>
                <a:latin typeface="Acumin Pro" panose="020B0504020202020204" pitchFamily="34" charset="0"/>
                <a:ea typeface="Calibri" panose="020F0502020204030204" pitchFamily="34" charset="0"/>
                <a:cs typeface="Times New Roman" panose="02020603050405020304" pitchFamily="18" charset="0"/>
              </a:rPr>
            </a:br>
            <a:endParaRPr lang="en-US" sz="2400" dirty="0">
              <a:effectLst/>
              <a:latin typeface="Acumin Pro" panose="020B05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Acumin Pro" panose="020B0504020202020204" pitchFamily="34" charset="0"/>
                <a:ea typeface="Calibri" panose="020F0502020204030204" pitchFamily="34" charset="0"/>
                <a:cs typeface="Times New Roman" panose="02020603050405020304" pitchFamily="18" charset="0"/>
              </a:rPr>
              <a:t>What do you notice about the language used in the questions?</a:t>
            </a:r>
          </a:p>
        </p:txBody>
      </p:sp>
      <p:pic>
        <p:nvPicPr>
          <p:cNvPr id="6" name="Picture 5" descr="A picture containing text&#10;&#10;Description automatically generated">
            <a:extLst>
              <a:ext uri="{FF2B5EF4-FFF2-40B4-BE49-F238E27FC236}">
                <a16:creationId xmlns:a16="http://schemas.microsoft.com/office/drawing/2014/main" id="{8CC46257-96E9-8594-748D-8A6A8067E8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55736" y="1482759"/>
            <a:ext cx="4955898" cy="2999984"/>
          </a:xfrm>
          <a:prstGeom prst="rect">
            <a:avLst/>
          </a:prstGeom>
        </p:spPr>
      </p:pic>
      <p:pic>
        <p:nvPicPr>
          <p:cNvPr id="11" name="Picture 10" descr="A close up of a sign&#10;&#10;Description automatically generated">
            <a:extLst>
              <a:ext uri="{FF2B5EF4-FFF2-40B4-BE49-F238E27FC236}">
                <a16:creationId xmlns:a16="http://schemas.microsoft.com/office/drawing/2014/main" id="{9780F927-3219-3B99-2B6C-DC01D7C5CCD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874104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4251</TotalTime>
  <Words>2051</Words>
  <Application>Microsoft Macintosh PowerPoint</Application>
  <PresentationFormat>Widescreen</PresentationFormat>
  <Paragraphs>165</Paragraphs>
  <Slides>33</Slides>
  <Notes>16</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Acumin Pro</vt: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Patton, Kelsey Elizabeth</cp:lastModifiedBy>
  <cp:revision>194</cp:revision>
  <dcterms:created xsi:type="dcterms:W3CDTF">2018-08-27T14:09:00Z</dcterms:created>
  <dcterms:modified xsi:type="dcterms:W3CDTF">2023-12-20T18:45:23Z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44bd30-2ed7-4c9d-9d12-46200872a97b_Enabled">
    <vt:lpwstr>true</vt:lpwstr>
  </property>
  <property fmtid="{D5CDD505-2E9C-101B-9397-08002B2CF9AE}" pid="3" name="MSIP_Label_4044bd30-2ed7-4c9d-9d12-46200872a97b_SetDate">
    <vt:lpwstr>2023-12-20T18:41:35Z</vt:lpwstr>
  </property>
  <property fmtid="{D5CDD505-2E9C-101B-9397-08002B2CF9AE}" pid="4" name="MSIP_Label_4044bd30-2ed7-4c9d-9d12-46200872a97b_Method">
    <vt:lpwstr>Standard</vt:lpwstr>
  </property>
  <property fmtid="{D5CDD505-2E9C-101B-9397-08002B2CF9AE}" pid="5" name="MSIP_Label_4044bd30-2ed7-4c9d-9d12-46200872a97b_Name">
    <vt:lpwstr>defa4170-0d19-0005-0004-bc88714345d2</vt:lpwstr>
  </property>
  <property fmtid="{D5CDD505-2E9C-101B-9397-08002B2CF9AE}" pid="6" name="MSIP_Label_4044bd30-2ed7-4c9d-9d12-46200872a97b_SiteId">
    <vt:lpwstr>4130bd39-7c53-419c-b1e5-8758d6d63f21</vt:lpwstr>
  </property>
  <property fmtid="{D5CDD505-2E9C-101B-9397-08002B2CF9AE}" pid="7" name="MSIP_Label_4044bd30-2ed7-4c9d-9d12-46200872a97b_ActionId">
    <vt:lpwstr>42a6342d-4ab1-43ca-a8e9-a93f390193fe</vt:lpwstr>
  </property>
  <property fmtid="{D5CDD505-2E9C-101B-9397-08002B2CF9AE}" pid="8" name="MSIP_Label_4044bd30-2ed7-4c9d-9d12-46200872a97b_ContentBits">
    <vt:lpwstr>0</vt:lpwstr>
  </property>
</Properties>
</file>